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8" r:id="rId1"/>
  </p:sldMasterIdLst>
  <p:notesMasterIdLst>
    <p:notesMasterId r:id="rId24"/>
  </p:notesMasterIdLst>
  <p:handoutMasterIdLst>
    <p:handoutMasterId r:id="rId25"/>
  </p:handoutMasterIdLst>
  <p:sldIdLst>
    <p:sldId id="272" r:id="rId2"/>
    <p:sldId id="301" r:id="rId3"/>
    <p:sldId id="334" r:id="rId4"/>
    <p:sldId id="327" r:id="rId5"/>
    <p:sldId id="262" r:id="rId6"/>
    <p:sldId id="387" r:id="rId7"/>
    <p:sldId id="386" r:id="rId8"/>
    <p:sldId id="328" r:id="rId9"/>
    <p:sldId id="390" r:id="rId10"/>
    <p:sldId id="381" r:id="rId11"/>
    <p:sldId id="382" r:id="rId12"/>
    <p:sldId id="383" r:id="rId13"/>
    <p:sldId id="391" r:id="rId14"/>
    <p:sldId id="384" r:id="rId15"/>
    <p:sldId id="385" r:id="rId16"/>
    <p:sldId id="388" r:id="rId17"/>
    <p:sldId id="351" r:id="rId18"/>
    <p:sldId id="378" r:id="rId19"/>
    <p:sldId id="379" r:id="rId20"/>
    <p:sldId id="332" r:id="rId21"/>
    <p:sldId id="257" r:id="rId22"/>
    <p:sldId id="290" r:id="rId23"/>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Candara" pitchFamily="34" charset="0"/>
        <a:ea typeface="+mn-ea"/>
        <a:cs typeface="Arial" charset="0"/>
      </a:defRPr>
    </a:lvl1pPr>
    <a:lvl2pPr marL="457200" algn="l" rtl="0" fontAlgn="base">
      <a:spcBef>
        <a:spcPct val="0"/>
      </a:spcBef>
      <a:spcAft>
        <a:spcPct val="0"/>
      </a:spcAft>
      <a:defRPr kern="1200">
        <a:solidFill>
          <a:schemeClr val="tx1"/>
        </a:solidFill>
        <a:latin typeface="Candara" pitchFamily="34" charset="0"/>
        <a:ea typeface="+mn-ea"/>
        <a:cs typeface="Arial" charset="0"/>
      </a:defRPr>
    </a:lvl2pPr>
    <a:lvl3pPr marL="914400" algn="l" rtl="0" fontAlgn="base">
      <a:spcBef>
        <a:spcPct val="0"/>
      </a:spcBef>
      <a:spcAft>
        <a:spcPct val="0"/>
      </a:spcAft>
      <a:defRPr kern="1200">
        <a:solidFill>
          <a:schemeClr val="tx1"/>
        </a:solidFill>
        <a:latin typeface="Candara" pitchFamily="34" charset="0"/>
        <a:ea typeface="+mn-ea"/>
        <a:cs typeface="Arial" charset="0"/>
      </a:defRPr>
    </a:lvl3pPr>
    <a:lvl4pPr marL="1371600" algn="l" rtl="0" fontAlgn="base">
      <a:spcBef>
        <a:spcPct val="0"/>
      </a:spcBef>
      <a:spcAft>
        <a:spcPct val="0"/>
      </a:spcAft>
      <a:defRPr kern="1200">
        <a:solidFill>
          <a:schemeClr val="tx1"/>
        </a:solidFill>
        <a:latin typeface="Candara" pitchFamily="34" charset="0"/>
        <a:ea typeface="+mn-ea"/>
        <a:cs typeface="Arial" charset="0"/>
      </a:defRPr>
    </a:lvl4pPr>
    <a:lvl5pPr marL="1828800" algn="l" rtl="0" fontAlgn="base">
      <a:spcBef>
        <a:spcPct val="0"/>
      </a:spcBef>
      <a:spcAft>
        <a:spcPct val="0"/>
      </a:spcAft>
      <a:defRPr kern="1200">
        <a:solidFill>
          <a:schemeClr val="tx1"/>
        </a:solidFill>
        <a:latin typeface="Candara" pitchFamily="34" charset="0"/>
        <a:ea typeface="+mn-ea"/>
        <a:cs typeface="Arial" charset="0"/>
      </a:defRPr>
    </a:lvl5pPr>
    <a:lvl6pPr marL="2286000" algn="l" defTabSz="914400" rtl="0" eaLnBrk="1" latinLnBrk="0" hangingPunct="1">
      <a:defRPr kern="1200">
        <a:solidFill>
          <a:schemeClr val="tx1"/>
        </a:solidFill>
        <a:latin typeface="Candara" pitchFamily="34" charset="0"/>
        <a:ea typeface="+mn-ea"/>
        <a:cs typeface="Arial" charset="0"/>
      </a:defRPr>
    </a:lvl6pPr>
    <a:lvl7pPr marL="2743200" algn="l" defTabSz="914400" rtl="0" eaLnBrk="1" latinLnBrk="0" hangingPunct="1">
      <a:defRPr kern="1200">
        <a:solidFill>
          <a:schemeClr val="tx1"/>
        </a:solidFill>
        <a:latin typeface="Candara" pitchFamily="34" charset="0"/>
        <a:ea typeface="+mn-ea"/>
        <a:cs typeface="Arial" charset="0"/>
      </a:defRPr>
    </a:lvl7pPr>
    <a:lvl8pPr marL="3200400" algn="l" defTabSz="914400" rtl="0" eaLnBrk="1" latinLnBrk="0" hangingPunct="1">
      <a:defRPr kern="1200">
        <a:solidFill>
          <a:schemeClr val="tx1"/>
        </a:solidFill>
        <a:latin typeface="Candara" pitchFamily="34" charset="0"/>
        <a:ea typeface="+mn-ea"/>
        <a:cs typeface="Arial" charset="0"/>
      </a:defRPr>
    </a:lvl8pPr>
    <a:lvl9pPr marL="3657600" algn="l" defTabSz="914400" rtl="0" eaLnBrk="1" latinLnBrk="0" hangingPunct="1">
      <a:defRPr kern="1200">
        <a:solidFill>
          <a:schemeClr val="tx1"/>
        </a:solidFill>
        <a:latin typeface="Candar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66CCFF"/>
    <a:srgbClr val="0000FF"/>
    <a:srgbClr val="009900"/>
    <a:srgbClr val="000000"/>
    <a:srgbClr val="FF9966"/>
    <a:srgbClr val="FFFFCC"/>
    <a:srgbClr val="FFCC66"/>
    <a:srgbClr val="FFCC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59" autoAdjust="0"/>
    <p:restoredTop sz="96434" autoAdjust="0"/>
  </p:normalViewPr>
  <p:slideViewPr>
    <p:cSldViewPr>
      <p:cViewPr varScale="1">
        <p:scale>
          <a:sx n="114" d="100"/>
          <a:sy n="114" d="100"/>
        </p:scale>
        <p:origin x="-177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r>
              <a:rPr lang="cs-CZ"/>
              <a:t>/18</a:t>
            </a: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5897819-8F29-4627-B325-235155C6D46C}" type="datetimeFigureOut">
              <a:rPr lang="cs-CZ"/>
              <a:pPr>
                <a:defRPr/>
              </a:pPr>
              <a:t>07.02.2017</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C500335-3126-4A55-A07C-C76706F1AC9A}" type="slidenum">
              <a:rPr lang="cs-CZ"/>
              <a:pPr>
                <a:defRPr/>
              </a:pPr>
              <a:t>‹#›</a:t>
            </a:fld>
            <a:endParaRPr lang="cs-CZ"/>
          </a:p>
        </p:txBody>
      </p:sp>
    </p:spTree>
    <p:extLst>
      <p:ext uri="{BB962C8B-B14F-4D97-AF65-F5344CB8AC3E}">
        <p14:creationId xmlns:p14="http://schemas.microsoft.com/office/powerpoint/2010/main" val="411429935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r>
              <a:rPr lang="cs-CZ"/>
              <a:t>/18</a:t>
            </a:r>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1FA37EF-54BE-4469-8E12-A06B6574C402}" type="datetimeFigureOut">
              <a:rPr lang="cs-CZ"/>
              <a:pPr>
                <a:defRPr/>
              </a:pPr>
              <a:t>07.02.2017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ED7FA34-ED4D-43DA-84AE-AC7058440C45}" type="slidenum">
              <a:rPr lang="cs-CZ"/>
              <a:pPr>
                <a:defRPr/>
              </a:pPr>
              <a:t>‹#›</a:t>
            </a:fld>
            <a:endParaRPr lang="cs-CZ"/>
          </a:p>
        </p:txBody>
      </p:sp>
    </p:spTree>
    <p:extLst>
      <p:ext uri="{BB962C8B-B14F-4D97-AF65-F5344CB8AC3E}">
        <p14:creationId xmlns:p14="http://schemas.microsoft.com/office/powerpoint/2010/main" val="3306051015"/>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378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A8CE204-062F-4106-A54B-0539D65230E8}" type="slidenum">
              <a:rPr lang="cs-CZ" altLang="cs-CZ">
                <a:latin typeface="Calibri" pitchFamily="34" charset="0"/>
              </a:rPr>
              <a:pPr fontAlgn="base">
                <a:spcBef>
                  <a:spcPct val="0"/>
                </a:spcBef>
                <a:spcAft>
                  <a:spcPct val="0"/>
                </a:spcAft>
              </a:pPr>
              <a:t>1</a:t>
            </a:fld>
            <a:endParaRPr lang="cs-CZ" altLang="cs-CZ">
              <a:latin typeface="Calibri" pitchFamily="34" charset="0"/>
            </a:endParaRPr>
          </a:p>
        </p:txBody>
      </p:sp>
      <p:sp>
        <p:nvSpPr>
          <p:cNvPr id="37893" name="Zástupný symbol pro záhlaví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r>
              <a:rPr lang="cs-CZ" altLang="cs-CZ">
                <a:latin typeface="Calibri" pitchFamily="34" charset="0"/>
              </a:rPr>
              <a:t>/18</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378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A8CE204-062F-4106-A54B-0539D65230E8}" type="slidenum">
              <a:rPr lang="cs-CZ" altLang="cs-CZ">
                <a:latin typeface="Calibri" pitchFamily="34" charset="0"/>
              </a:rPr>
              <a:pPr fontAlgn="base">
                <a:spcBef>
                  <a:spcPct val="0"/>
                </a:spcBef>
                <a:spcAft>
                  <a:spcPct val="0"/>
                </a:spcAft>
              </a:pPr>
              <a:t>10</a:t>
            </a:fld>
            <a:endParaRPr lang="cs-CZ" altLang="cs-CZ">
              <a:latin typeface="Calibri" pitchFamily="34" charset="0"/>
            </a:endParaRPr>
          </a:p>
        </p:txBody>
      </p:sp>
      <p:sp>
        <p:nvSpPr>
          <p:cNvPr id="37893" name="Zástupný symbol pro záhlaví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r>
              <a:rPr lang="cs-CZ" altLang="cs-CZ">
                <a:latin typeface="Calibri" pitchFamily="34" charset="0"/>
              </a:rPr>
              <a:t>/18</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378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A8CE204-062F-4106-A54B-0539D65230E8}" type="slidenum">
              <a:rPr lang="cs-CZ" altLang="cs-CZ">
                <a:latin typeface="Calibri" pitchFamily="34" charset="0"/>
              </a:rPr>
              <a:pPr fontAlgn="base">
                <a:spcBef>
                  <a:spcPct val="0"/>
                </a:spcBef>
                <a:spcAft>
                  <a:spcPct val="0"/>
                </a:spcAft>
              </a:pPr>
              <a:t>11</a:t>
            </a:fld>
            <a:endParaRPr lang="cs-CZ" altLang="cs-CZ">
              <a:latin typeface="Calibri" pitchFamily="34" charset="0"/>
            </a:endParaRPr>
          </a:p>
        </p:txBody>
      </p:sp>
      <p:sp>
        <p:nvSpPr>
          <p:cNvPr id="37893" name="Zástupný symbol pro záhlaví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r>
              <a:rPr lang="cs-CZ" altLang="cs-CZ">
                <a:latin typeface="Calibri" pitchFamily="34" charset="0"/>
              </a:rPr>
              <a:t>/18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378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A8CE204-062F-4106-A54B-0539D65230E8}" type="slidenum">
              <a:rPr lang="cs-CZ" altLang="cs-CZ">
                <a:latin typeface="Calibri" pitchFamily="34" charset="0"/>
              </a:rPr>
              <a:pPr fontAlgn="base">
                <a:spcBef>
                  <a:spcPct val="0"/>
                </a:spcBef>
                <a:spcAft>
                  <a:spcPct val="0"/>
                </a:spcAft>
              </a:pPr>
              <a:t>12</a:t>
            </a:fld>
            <a:endParaRPr lang="cs-CZ" altLang="cs-CZ">
              <a:latin typeface="Calibri" pitchFamily="34" charset="0"/>
            </a:endParaRPr>
          </a:p>
        </p:txBody>
      </p:sp>
      <p:sp>
        <p:nvSpPr>
          <p:cNvPr id="37893" name="Zástupný symbol pro záhlaví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r>
              <a:rPr lang="cs-CZ" altLang="cs-CZ">
                <a:latin typeface="Calibri" pitchFamily="34" charset="0"/>
              </a:rPr>
              <a:t>/18</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378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A8CE204-062F-4106-A54B-0539D65230E8}" type="slidenum">
              <a:rPr lang="cs-CZ" altLang="cs-CZ">
                <a:latin typeface="Calibri" pitchFamily="34" charset="0"/>
              </a:rPr>
              <a:pPr fontAlgn="base">
                <a:spcBef>
                  <a:spcPct val="0"/>
                </a:spcBef>
                <a:spcAft>
                  <a:spcPct val="0"/>
                </a:spcAft>
              </a:pPr>
              <a:t>13</a:t>
            </a:fld>
            <a:endParaRPr lang="cs-CZ" altLang="cs-CZ">
              <a:latin typeface="Calibri" pitchFamily="34" charset="0"/>
            </a:endParaRPr>
          </a:p>
        </p:txBody>
      </p:sp>
      <p:sp>
        <p:nvSpPr>
          <p:cNvPr id="37893" name="Zástupný symbol pro záhlaví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r>
              <a:rPr lang="cs-CZ" altLang="cs-CZ">
                <a:latin typeface="Calibri" pitchFamily="34" charset="0"/>
              </a:rPr>
              <a:t>/18</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378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A8CE204-062F-4106-A54B-0539D65230E8}" type="slidenum">
              <a:rPr lang="cs-CZ" altLang="cs-CZ">
                <a:latin typeface="Calibri" pitchFamily="34" charset="0"/>
              </a:rPr>
              <a:pPr fontAlgn="base">
                <a:spcBef>
                  <a:spcPct val="0"/>
                </a:spcBef>
                <a:spcAft>
                  <a:spcPct val="0"/>
                </a:spcAft>
              </a:pPr>
              <a:t>14</a:t>
            </a:fld>
            <a:endParaRPr lang="cs-CZ" altLang="cs-CZ">
              <a:latin typeface="Calibri" pitchFamily="34" charset="0"/>
            </a:endParaRPr>
          </a:p>
        </p:txBody>
      </p:sp>
      <p:sp>
        <p:nvSpPr>
          <p:cNvPr id="37893" name="Zástupný symbol pro záhlaví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r>
              <a:rPr lang="cs-CZ" altLang="cs-CZ">
                <a:latin typeface="Calibri" pitchFamily="34" charset="0"/>
              </a:rPr>
              <a:t>/18</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378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A8CE204-062F-4106-A54B-0539D65230E8}" type="slidenum">
              <a:rPr lang="cs-CZ" altLang="cs-CZ">
                <a:latin typeface="Calibri" pitchFamily="34" charset="0"/>
              </a:rPr>
              <a:pPr fontAlgn="base">
                <a:spcBef>
                  <a:spcPct val="0"/>
                </a:spcBef>
                <a:spcAft>
                  <a:spcPct val="0"/>
                </a:spcAft>
              </a:pPr>
              <a:t>15</a:t>
            </a:fld>
            <a:endParaRPr lang="cs-CZ" altLang="cs-CZ">
              <a:latin typeface="Calibri" pitchFamily="34" charset="0"/>
            </a:endParaRPr>
          </a:p>
        </p:txBody>
      </p:sp>
      <p:sp>
        <p:nvSpPr>
          <p:cNvPr id="37893" name="Zástupný symbol pro záhlaví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r>
              <a:rPr lang="cs-CZ" altLang="cs-CZ">
                <a:latin typeface="Calibri" pitchFamily="34" charset="0"/>
              </a:rPr>
              <a:t>/18</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378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A8CE204-062F-4106-A54B-0539D65230E8}" type="slidenum">
              <a:rPr lang="cs-CZ" altLang="cs-CZ">
                <a:latin typeface="Calibri" pitchFamily="34" charset="0"/>
              </a:rPr>
              <a:pPr fontAlgn="base">
                <a:spcBef>
                  <a:spcPct val="0"/>
                </a:spcBef>
                <a:spcAft>
                  <a:spcPct val="0"/>
                </a:spcAft>
              </a:pPr>
              <a:t>16</a:t>
            </a:fld>
            <a:endParaRPr lang="cs-CZ" altLang="cs-CZ">
              <a:latin typeface="Calibri" pitchFamily="34" charset="0"/>
            </a:endParaRPr>
          </a:p>
        </p:txBody>
      </p:sp>
      <p:sp>
        <p:nvSpPr>
          <p:cNvPr id="37893" name="Zástupný symbol pro záhlaví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r>
              <a:rPr lang="cs-CZ" altLang="cs-CZ">
                <a:latin typeface="Calibri" pitchFamily="34" charset="0"/>
              </a:rPr>
              <a:t>/18</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378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A8CE204-062F-4106-A54B-0539D65230E8}" type="slidenum">
              <a:rPr lang="cs-CZ" altLang="cs-CZ">
                <a:latin typeface="Calibri" pitchFamily="34" charset="0"/>
              </a:rPr>
              <a:pPr fontAlgn="base">
                <a:spcBef>
                  <a:spcPct val="0"/>
                </a:spcBef>
                <a:spcAft>
                  <a:spcPct val="0"/>
                </a:spcAft>
              </a:pPr>
              <a:t>17</a:t>
            </a:fld>
            <a:endParaRPr lang="cs-CZ" altLang="cs-CZ">
              <a:latin typeface="Calibri" pitchFamily="34" charset="0"/>
            </a:endParaRPr>
          </a:p>
        </p:txBody>
      </p:sp>
      <p:sp>
        <p:nvSpPr>
          <p:cNvPr id="37893" name="Zástupný symbol pro záhlaví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r>
              <a:rPr lang="cs-CZ" altLang="cs-CZ">
                <a:latin typeface="Calibri" pitchFamily="34" charset="0"/>
              </a:rPr>
              <a:t>/18</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378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A8CE204-062F-4106-A54B-0539D65230E8}" type="slidenum">
              <a:rPr lang="cs-CZ" altLang="cs-CZ">
                <a:latin typeface="Calibri" pitchFamily="34" charset="0"/>
              </a:rPr>
              <a:pPr fontAlgn="base">
                <a:spcBef>
                  <a:spcPct val="0"/>
                </a:spcBef>
                <a:spcAft>
                  <a:spcPct val="0"/>
                </a:spcAft>
              </a:pPr>
              <a:t>18</a:t>
            </a:fld>
            <a:endParaRPr lang="cs-CZ" altLang="cs-CZ">
              <a:latin typeface="Calibri" pitchFamily="34" charset="0"/>
            </a:endParaRPr>
          </a:p>
        </p:txBody>
      </p:sp>
      <p:sp>
        <p:nvSpPr>
          <p:cNvPr id="37893" name="Zástupný symbol pro záhlaví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r>
              <a:rPr lang="cs-CZ" altLang="cs-CZ">
                <a:latin typeface="Calibri" pitchFamily="34" charset="0"/>
              </a:rPr>
              <a:t>/18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378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A8CE204-062F-4106-A54B-0539D65230E8}" type="slidenum">
              <a:rPr lang="cs-CZ" altLang="cs-CZ">
                <a:latin typeface="Calibri" pitchFamily="34" charset="0"/>
              </a:rPr>
              <a:pPr fontAlgn="base">
                <a:spcBef>
                  <a:spcPct val="0"/>
                </a:spcBef>
                <a:spcAft>
                  <a:spcPct val="0"/>
                </a:spcAft>
              </a:pPr>
              <a:t>19</a:t>
            </a:fld>
            <a:endParaRPr lang="cs-CZ" altLang="cs-CZ">
              <a:latin typeface="Calibri" pitchFamily="34" charset="0"/>
            </a:endParaRPr>
          </a:p>
        </p:txBody>
      </p:sp>
      <p:sp>
        <p:nvSpPr>
          <p:cNvPr id="37893" name="Zástupný symbol pro záhlaví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r>
              <a:rPr lang="cs-CZ" altLang="cs-CZ">
                <a:latin typeface="Calibri" pitchFamily="34" charset="0"/>
              </a:rPr>
              <a:t>/18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378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A8CE204-062F-4106-A54B-0539D65230E8}" type="slidenum">
              <a:rPr lang="cs-CZ" altLang="cs-CZ">
                <a:latin typeface="Calibri" pitchFamily="34" charset="0"/>
              </a:rPr>
              <a:pPr fontAlgn="base">
                <a:spcBef>
                  <a:spcPct val="0"/>
                </a:spcBef>
                <a:spcAft>
                  <a:spcPct val="0"/>
                </a:spcAft>
              </a:pPr>
              <a:t>2</a:t>
            </a:fld>
            <a:endParaRPr lang="cs-CZ" altLang="cs-CZ">
              <a:latin typeface="Calibri" pitchFamily="34" charset="0"/>
            </a:endParaRPr>
          </a:p>
        </p:txBody>
      </p:sp>
      <p:sp>
        <p:nvSpPr>
          <p:cNvPr id="37893" name="Zástupný symbol pro záhlaví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r>
              <a:rPr lang="cs-CZ" altLang="cs-CZ">
                <a:latin typeface="Calibri" pitchFamily="34" charset="0"/>
              </a:rPr>
              <a:t>/18</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378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A8CE204-062F-4106-A54B-0539D65230E8}" type="slidenum">
              <a:rPr lang="cs-CZ" altLang="cs-CZ">
                <a:latin typeface="Calibri" pitchFamily="34" charset="0"/>
              </a:rPr>
              <a:pPr fontAlgn="base">
                <a:spcBef>
                  <a:spcPct val="0"/>
                </a:spcBef>
                <a:spcAft>
                  <a:spcPct val="0"/>
                </a:spcAft>
              </a:pPr>
              <a:t>20</a:t>
            </a:fld>
            <a:endParaRPr lang="cs-CZ" altLang="cs-CZ">
              <a:latin typeface="Calibri" pitchFamily="34" charset="0"/>
            </a:endParaRPr>
          </a:p>
        </p:txBody>
      </p:sp>
      <p:sp>
        <p:nvSpPr>
          <p:cNvPr id="37893" name="Zástupný symbol pro záhlaví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r>
              <a:rPr lang="cs-CZ" altLang="cs-CZ">
                <a:latin typeface="Calibri" pitchFamily="34" charset="0"/>
              </a:rPr>
              <a:t>/18</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378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A8CE204-062F-4106-A54B-0539D65230E8}" type="slidenum">
              <a:rPr lang="cs-CZ" altLang="cs-CZ">
                <a:latin typeface="Calibri" pitchFamily="34" charset="0"/>
              </a:rPr>
              <a:pPr fontAlgn="base">
                <a:spcBef>
                  <a:spcPct val="0"/>
                </a:spcBef>
                <a:spcAft>
                  <a:spcPct val="0"/>
                </a:spcAft>
              </a:pPr>
              <a:t>22</a:t>
            </a:fld>
            <a:endParaRPr lang="cs-CZ" altLang="cs-CZ">
              <a:latin typeface="Calibri" pitchFamily="34" charset="0"/>
            </a:endParaRPr>
          </a:p>
        </p:txBody>
      </p:sp>
      <p:sp>
        <p:nvSpPr>
          <p:cNvPr id="37893" name="Zástupný symbol pro záhlaví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r>
              <a:rPr lang="cs-CZ" altLang="cs-CZ">
                <a:latin typeface="Calibri" pitchFamily="34" charset="0"/>
              </a:rPr>
              <a:t>/18</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378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A8CE204-062F-4106-A54B-0539D65230E8}" type="slidenum">
              <a:rPr lang="cs-CZ" altLang="cs-CZ">
                <a:latin typeface="Calibri" pitchFamily="34" charset="0"/>
              </a:rPr>
              <a:pPr fontAlgn="base">
                <a:spcBef>
                  <a:spcPct val="0"/>
                </a:spcBef>
                <a:spcAft>
                  <a:spcPct val="0"/>
                </a:spcAft>
              </a:pPr>
              <a:t>3</a:t>
            </a:fld>
            <a:endParaRPr lang="cs-CZ" altLang="cs-CZ">
              <a:latin typeface="Calibri" pitchFamily="34" charset="0"/>
            </a:endParaRPr>
          </a:p>
        </p:txBody>
      </p:sp>
      <p:sp>
        <p:nvSpPr>
          <p:cNvPr id="37893" name="Zástupný symbol pro záhlaví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r>
              <a:rPr lang="cs-CZ" altLang="cs-CZ">
                <a:latin typeface="Calibri" pitchFamily="34" charset="0"/>
              </a:rPr>
              <a:t>/18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378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A8CE204-062F-4106-A54B-0539D65230E8}" type="slidenum">
              <a:rPr lang="cs-CZ" altLang="cs-CZ">
                <a:latin typeface="Calibri" pitchFamily="34" charset="0"/>
              </a:rPr>
              <a:pPr fontAlgn="base">
                <a:spcBef>
                  <a:spcPct val="0"/>
                </a:spcBef>
                <a:spcAft>
                  <a:spcPct val="0"/>
                </a:spcAft>
              </a:pPr>
              <a:t>4</a:t>
            </a:fld>
            <a:endParaRPr lang="cs-CZ" altLang="cs-CZ">
              <a:latin typeface="Calibri" pitchFamily="34" charset="0"/>
            </a:endParaRPr>
          </a:p>
        </p:txBody>
      </p:sp>
      <p:sp>
        <p:nvSpPr>
          <p:cNvPr id="37893" name="Zástupný symbol pro záhlaví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r>
              <a:rPr lang="cs-CZ" altLang="cs-CZ">
                <a:latin typeface="Calibri" pitchFamily="34" charset="0"/>
              </a:rPr>
              <a:t>/18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378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A8CE204-062F-4106-A54B-0539D65230E8}" type="slidenum">
              <a:rPr lang="cs-CZ" altLang="cs-CZ">
                <a:latin typeface="Calibri" pitchFamily="34" charset="0"/>
              </a:rPr>
              <a:pPr fontAlgn="base">
                <a:spcBef>
                  <a:spcPct val="0"/>
                </a:spcBef>
                <a:spcAft>
                  <a:spcPct val="0"/>
                </a:spcAft>
              </a:pPr>
              <a:t>5</a:t>
            </a:fld>
            <a:endParaRPr lang="cs-CZ" altLang="cs-CZ">
              <a:latin typeface="Calibri" pitchFamily="34" charset="0"/>
            </a:endParaRPr>
          </a:p>
        </p:txBody>
      </p:sp>
      <p:sp>
        <p:nvSpPr>
          <p:cNvPr id="37893" name="Zástupný symbol pro záhlaví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r>
              <a:rPr lang="cs-CZ" altLang="cs-CZ">
                <a:latin typeface="Calibri" pitchFamily="34" charset="0"/>
              </a:rPr>
              <a:t>/18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378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A8CE204-062F-4106-A54B-0539D65230E8}" type="slidenum">
              <a:rPr lang="cs-CZ" altLang="cs-CZ">
                <a:latin typeface="Calibri" pitchFamily="34" charset="0"/>
              </a:rPr>
              <a:pPr fontAlgn="base">
                <a:spcBef>
                  <a:spcPct val="0"/>
                </a:spcBef>
                <a:spcAft>
                  <a:spcPct val="0"/>
                </a:spcAft>
              </a:pPr>
              <a:t>6</a:t>
            </a:fld>
            <a:endParaRPr lang="cs-CZ" altLang="cs-CZ">
              <a:latin typeface="Calibri" pitchFamily="34" charset="0"/>
            </a:endParaRPr>
          </a:p>
        </p:txBody>
      </p:sp>
      <p:sp>
        <p:nvSpPr>
          <p:cNvPr id="37893" name="Zástupný symbol pro záhlaví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r>
              <a:rPr lang="cs-CZ" altLang="cs-CZ">
                <a:latin typeface="Calibri" pitchFamily="34" charset="0"/>
              </a:rPr>
              <a:t>/18</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378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A8CE204-062F-4106-A54B-0539D65230E8}" type="slidenum">
              <a:rPr lang="cs-CZ" altLang="cs-CZ">
                <a:latin typeface="Calibri" pitchFamily="34" charset="0"/>
              </a:rPr>
              <a:pPr fontAlgn="base">
                <a:spcBef>
                  <a:spcPct val="0"/>
                </a:spcBef>
                <a:spcAft>
                  <a:spcPct val="0"/>
                </a:spcAft>
              </a:pPr>
              <a:t>7</a:t>
            </a:fld>
            <a:endParaRPr lang="cs-CZ" altLang="cs-CZ">
              <a:latin typeface="Calibri" pitchFamily="34" charset="0"/>
            </a:endParaRPr>
          </a:p>
        </p:txBody>
      </p:sp>
      <p:sp>
        <p:nvSpPr>
          <p:cNvPr id="37893" name="Zástupný symbol pro záhlaví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r>
              <a:rPr lang="cs-CZ" altLang="cs-CZ">
                <a:latin typeface="Calibri" pitchFamily="34" charset="0"/>
              </a:rPr>
              <a:t>/18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378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A8CE204-062F-4106-A54B-0539D65230E8}" type="slidenum">
              <a:rPr lang="cs-CZ" altLang="cs-CZ">
                <a:latin typeface="Calibri" pitchFamily="34" charset="0"/>
              </a:rPr>
              <a:pPr fontAlgn="base">
                <a:spcBef>
                  <a:spcPct val="0"/>
                </a:spcBef>
                <a:spcAft>
                  <a:spcPct val="0"/>
                </a:spcAft>
              </a:pPr>
              <a:t>8</a:t>
            </a:fld>
            <a:endParaRPr lang="cs-CZ" altLang="cs-CZ">
              <a:latin typeface="Calibri" pitchFamily="34" charset="0"/>
            </a:endParaRPr>
          </a:p>
        </p:txBody>
      </p:sp>
      <p:sp>
        <p:nvSpPr>
          <p:cNvPr id="37893" name="Zástupný symbol pro záhlaví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r>
              <a:rPr lang="cs-CZ" altLang="cs-CZ">
                <a:latin typeface="Calibri" pitchFamily="34" charset="0"/>
              </a:rPr>
              <a:t>/18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378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8A8CE204-062F-4106-A54B-0539D65230E8}" type="slidenum">
              <a:rPr lang="cs-CZ" altLang="cs-CZ">
                <a:latin typeface="Calibri" pitchFamily="34" charset="0"/>
              </a:rPr>
              <a:pPr fontAlgn="base">
                <a:spcBef>
                  <a:spcPct val="0"/>
                </a:spcBef>
                <a:spcAft>
                  <a:spcPct val="0"/>
                </a:spcAft>
              </a:pPr>
              <a:t>9</a:t>
            </a:fld>
            <a:endParaRPr lang="cs-CZ" altLang="cs-CZ">
              <a:latin typeface="Calibri" pitchFamily="34" charset="0"/>
            </a:endParaRPr>
          </a:p>
        </p:txBody>
      </p:sp>
      <p:sp>
        <p:nvSpPr>
          <p:cNvPr id="37893" name="Zástupný symbol pro záhlaví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r>
              <a:rPr lang="cs-CZ" altLang="cs-CZ">
                <a:latin typeface="Calibri" pitchFamily="34" charset="0"/>
              </a:rPr>
              <a:t>/18</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4"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a:spLocks noChangeAspect="1" noEditPoints="1"/>
          </p:cNvSpPr>
          <p:nvPr/>
        </p:nvSpPr>
        <p:spPr bwMode="auto">
          <a:xfrm>
            <a:off x="838200" y="1762125"/>
            <a:ext cx="2522538" cy="5095875"/>
          </a:xfrm>
          <a:custGeom>
            <a:avLst/>
            <a:gdLst>
              <a:gd name="T0" fmla="*/ 687 w 2409"/>
              <a:gd name="T1" fmla="*/ 2238 h 4865"/>
              <a:gd name="T2" fmla="*/ 877 w 2409"/>
              <a:gd name="T3" fmla="*/ 2192 h 4865"/>
              <a:gd name="T4" fmla="*/ 797 w 2409"/>
              <a:gd name="T5" fmla="*/ 2963 h 4865"/>
              <a:gd name="T6" fmla="*/ 1078 w 2409"/>
              <a:gd name="T7" fmla="*/ 3026 h 4865"/>
              <a:gd name="T8" fmla="*/ 626 w 2409"/>
              <a:gd name="T9" fmla="*/ 2117 h 4865"/>
              <a:gd name="T10" fmla="*/ 749 w 2409"/>
              <a:gd name="T11" fmla="*/ 2142 h 4865"/>
              <a:gd name="T12" fmla="*/ 578 w 2409"/>
              <a:gd name="T13" fmla="*/ 2052 h 4865"/>
              <a:gd name="T14" fmla="*/ 1866 w 2409"/>
              <a:gd name="T15" fmla="*/ 247 h 4865"/>
              <a:gd name="T16" fmla="*/ 1392 w 2409"/>
              <a:gd name="T17" fmla="*/ 1037 h 4865"/>
              <a:gd name="T18" fmla="*/ 2006 w 2409"/>
              <a:gd name="T19" fmla="*/ 656 h 4865"/>
              <a:gd name="T20" fmla="*/ 1599 w 2409"/>
              <a:gd name="T21" fmla="*/ 908 h 4865"/>
              <a:gd name="T22" fmla="*/ 1533 w 2409"/>
              <a:gd name="T23" fmla="*/ 1058 h 4865"/>
              <a:gd name="T24" fmla="*/ 2239 w 2409"/>
              <a:gd name="T25" fmla="*/ 583 h 4865"/>
              <a:gd name="T26" fmla="*/ 1863 w 2409"/>
              <a:gd name="T27" fmla="*/ 1105 h 4865"/>
              <a:gd name="T28" fmla="*/ 2174 w 2409"/>
              <a:gd name="T29" fmla="*/ 1621 h 4865"/>
              <a:gd name="T30" fmla="*/ 1801 w 2409"/>
              <a:gd name="T31" fmla="*/ 1537 h 4865"/>
              <a:gd name="T32" fmla="*/ 1325 w 2409"/>
              <a:gd name="T33" fmla="*/ 1301 h 4865"/>
              <a:gd name="T34" fmla="*/ 1412 w 2409"/>
              <a:gd name="T35" fmla="*/ 1835 h 4865"/>
              <a:gd name="T36" fmla="*/ 1213 w 2409"/>
              <a:gd name="T37" fmla="*/ 1975 h 4865"/>
              <a:gd name="T38" fmla="*/ 1094 w 2409"/>
              <a:gd name="T39" fmla="*/ 4011 h 4865"/>
              <a:gd name="T40" fmla="*/ 1689 w 2409"/>
              <a:gd name="T41" fmla="*/ 3264 h 4865"/>
              <a:gd name="T42" fmla="*/ 2404 w 2409"/>
              <a:gd name="T43" fmla="*/ 3321 h 4865"/>
              <a:gd name="T44" fmla="*/ 1275 w 2409"/>
              <a:gd name="T45" fmla="*/ 3861 h 4865"/>
              <a:gd name="T46" fmla="*/ 1147 w 2409"/>
              <a:gd name="T47" fmla="*/ 4865 h 4865"/>
              <a:gd name="T48" fmla="*/ 1045 w 2409"/>
              <a:gd name="T49" fmla="*/ 3610 h 4865"/>
              <a:gd name="T50" fmla="*/ 739 w 2409"/>
              <a:gd name="T51" fmla="*/ 3818 h 4865"/>
              <a:gd name="T52" fmla="*/ 856 w 2409"/>
              <a:gd name="T53" fmla="*/ 4830 h 4865"/>
              <a:gd name="T54" fmla="*/ 638 w 2409"/>
              <a:gd name="T55" fmla="*/ 3989 h 4865"/>
              <a:gd name="T56" fmla="*/ 96 w 2409"/>
              <a:gd name="T57" fmla="*/ 3777 h 4865"/>
              <a:gd name="T58" fmla="*/ 189 w 2409"/>
              <a:gd name="T59" fmla="*/ 3688 h 4865"/>
              <a:gd name="T60" fmla="*/ 523 w 2409"/>
              <a:gd name="T61" fmla="*/ 3573 h 4865"/>
              <a:gd name="T62" fmla="*/ 519 w 2409"/>
              <a:gd name="T63" fmla="*/ 3333 h 4865"/>
              <a:gd name="T64" fmla="*/ 545 w 2409"/>
              <a:gd name="T65" fmla="*/ 3560 h 4865"/>
              <a:gd name="T66" fmla="*/ 712 w 2409"/>
              <a:gd name="T67" fmla="*/ 3397 h 4865"/>
              <a:gd name="T68" fmla="*/ 625 w 2409"/>
              <a:gd name="T69" fmla="*/ 2944 h 4865"/>
              <a:gd name="T70" fmla="*/ 593 w 2409"/>
              <a:gd name="T71" fmla="*/ 2341 h 4865"/>
              <a:gd name="T72" fmla="*/ 156 w 2409"/>
              <a:gd name="T73" fmla="*/ 2437 h 4865"/>
              <a:gd name="T74" fmla="*/ 108 w 2409"/>
              <a:gd name="T75" fmla="*/ 2289 h 4865"/>
              <a:gd name="T76" fmla="*/ 451 w 2409"/>
              <a:gd name="T77" fmla="*/ 2291 h 4865"/>
              <a:gd name="T78" fmla="*/ 109 w 2409"/>
              <a:gd name="T79" fmla="*/ 2016 h 4865"/>
              <a:gd name="T80" fmla="*/ 211 w 2409"/>
              <a:gd name="T81" fmla="*/ 1975 h 4865"/>
              <a:gd name="T82" fmla="*/ 284 w 2409"/>
              <a:gd name="T83" fmla="*/ 1847 h 4865"/>
              <a:gd name="T84" fmla="*/ 542 w 2409"/>
              <a:gd name="T85" fmla="*/ 2073 h 4865"/>
              <a:gd name="T86" fmla="*/ 255 w 2409"/>
              <a:gd name="T87" fmla="*/ 1764 h 4865"/>
              <a:gd name="T88" fmla="*/ 407 w 2409"/>
              <a:gd name="T89" fmla="*/ 1769 h 4865"/>
              <a:gd name="T90" fmla="*/ 540 w 2409"/>
              <a:gd name="T91" fmla="*/ 1810 h 4865"/>
              <a:gd name="T92" fmla="*/ 566 w 2409"/>
              <a:gd name="T93" fmla="*/ 1580 h 4865"/>
              <a:gd name="T94" fmla="*/ 650 w 2409"/>
              <a:gd name="T95" fmla="*/ 1747 h 4865"/>
              <a:gd name="T96" fmla="*/ 827 w 2409"/>
              <a:gd name="T97" fmla="*/ 2199 h 4865"/>
              <a:gd name="T98" fmla="*/ 830 w 2409"/>
              <a:gd name="T99" fmla="*/ 1779 h 4865"/>
              <a:gd name="T100" fmla="*/ 924 w 2409"/>
              <a:gd name="T101" fmla="*/ 1648 h 4865"/>
              <a:gd name="T102" fmla="*/ 915 w 2409"/>
              <a:gd name="T103" fmla="*/ 2016 h 4865"/>
              <a:gd name="T104" fmla="*/ 1299 w 2409"/>
              <a:gd name="T105" fmla="*/ 1263 h 4865"/>
              <a:gd name="T106" fmla="*/ 970 w 2409"/>
              <a:gd name="T107" fmla="*/ 965 h 4865"/>
              <a:gd name="T108" fmla="*/ 311 w 2409"/>
              <a:gd name="T109" fmla="*/ 656 h 4865"/>
              <a:gd name="T110" fmla="*/ 772 w 2409"/>
              <a:gd name="T111" fmla="*/ 659 h 4865"/>
              <a:gd name="T112" fmla="*/ 1153 w 2409"/>
              <a:gd name="T113" fmla="*/ 871 h 4865"/>
              <a:gd name="T114" fmla="*/ 628 w 2409"/>
              <a:gd name="T115" fmla="*/ 314 h 4865"/>
              <a:gd name="T116" fmla="*/ 1203 w 2409"/>
              <a:gd name="T117" fmla="*/ 552 h 4865"/>
              <a:gd name="T118" fmla="*/ 1369 w 2409"/>
              <a:gd name="T119" fmla="*/ 703 h 4865"/>
              <a:gd name="T120" fmla="*/ 1747 w 2409"/>
              <a:gd name="T121" fmla="*/ 38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cs-CZ"/>
          </a:p>
        </p:txBody>
      </p:sp>
      <p:sp>
        <p:nvSpPr>
          <p:cNvPr id="6" name="Freeform 7"/>
          <p:cNvSpPr>
            <a:spLocks noChangeAspect="1" noEditPoints="1"/>
          </p:cNvSpPr>
          <p:nvPr/>
        </p:nvSpPr>
        <p:spPr bwMode="auto">
          <a:xfrm>
            <a:off x="838200" y="1762125"/>
            <a:ext cx="2522538" cy="5095875"/>
          </a:xfrm>
          <a:custGeom>
            <a:avLst/>
            <a:gdLst>
              <a:gd name="T0" fmla="*/ 687 w 2409"/>
              <a:gd name="T1" fmla="*/ 2238 h 4865"/>
              <a:gd name="T2" fmla="*/ 877 w 2409"/>
              <a:gd name="T3" fmla="*/ 2192 h 4865"/>
              <a:gd name="T4" fmla="*/ 797 w 2409"/>
              <a:gd name="T5" fmla="*/ 2963 h 4865"/>
              <a:gd name="T6" fmla="*/ 1078 w 2409"/>
              <a:gd name="T7" fmla="*/ 3026 h 4865"/>
              <a:gd name="T8" fmla="*/ 626 w 2409"/>
              <a:gd name="T9" fmla="*/ 2117 h 4865"/>
              <a:gd name="T10" fmla="*/ 749 w 2409"/>
              <a:gd name="T11" fmla="*/ 2142 h 4865"/>
              <a:gd name="T12" fmla="*/ 578 w 2409"/>
              <a:gd name="T13" fmla="*/ 2052 h 4865"/>
              <a:gd name="T14" fmla="*/ 1866 w 2409"/>
              <a:gd name="T15" fmla="*/ 247 h 4865"/>
              <a:gd name="T16" fmla="*/ 1392 w 2409"/>
              <a:gd name="T17" fmla="*/ 1037 h 4865"/>
              <a:gd name="T18" fmla="*/ 2006 w 2409"/>
              <a:gd name="T19" fmla="*/ 656 h 4865"/>
              <a:gd name="T20" fmla="*/ 1599 w 2409"/>
              <a:gd name="T21" fmla="*/ 908 h 4865"/>
              <a:gd name="T22" fmla="*/ 1533 w 2409"/>
              <a:gd name="T23" fmla="*/ 1058 h 4865"/>
              <a:gd name="T24" fmla="*/ 2239 w 2409"/>
              <a:gd name="T25" fmla="*/ 583 h 4865"/>
              <a:gd name="T26" fmla="*/ 1863 w 2409"/>
              <a:gd name="T27" fmla="*/ 1105 h 4865"/>
              <a:gd name="T28" fmla="*/ 2174 w 2409"/>
              <a:gd name="T29" fmla="*/ 1621 h 4865"/>
              <a:gd name="T30" fmla="*/ 1801 w 2409"/>
              <a:gd name="T31" fmla="*/ 1537 h 4865"/>
              <a:gd name="T32" fmla="*/ 1325 w 2409"/>
              <a:gd name="T33" fmla="*/ 1301 h 4865"/>
              <a:gd name="T34" fmla="*/ 1412 w 2409"/>
              <a:gd name="T35" fmla="*/ 1835 h 4865"/>
              <a:gd name="T36" fmla="*/ 1213 w 2409"/>
              <a:gd name="T37" fmla="*/ 1975 h 4865"/>
              <a:gd name="T38" fmla="*/ 1094 w 2409"/>
              <a:gd name="T39" fmla="*/ 4011 h 4865"/>
              <a:gd name="T40" fmla="*/ 1689 w 2409"/>
              <a:gd name="T41" fmla="*/ 3264 h 4865"/>
              <a:gd name="T42" fmla="*/ 2404 w 2409"/>
              <a:gd name="T43" fmla="*/ 3321 h 4865"/>
              <a:gd name="T44" fmla="*/ 1275 w 2409"/>
              <a:gd name="T45" fmla="*/ 3861 h 4865"/>
              <a:gd name="T46" fmla="*/ 1147 w 2409"/>
              <a:gd name="T47" fmla="*/ 4865 h 4865"/>
              <a:gd name="T48" fmla="*/ 1045 w 2409"/>
              <a:gd name="T49" fmla="*/ 3610 h 4865"/>
              <a:gd name="T50" fmla="*/ 739 w 2409"/>
              <a:gd name="T51" fmla="*/ 3818 h 4865"/>
              <a:gd name="T52" fmla="*/ 856 w 2409"/>
              <a:gd name="T53" fmla="*/ 4830 h 4865"/>
              <a:gd name="T54" fmla="*/ 638 w 2409"/>
              <a:gd name="T55" fmla="*/ 3989 h 4865"/>
              <a:gd name="T56" fmla="*/ 96 w 2409"/>
              <a:gd name="T57" fmla="*/ 3777 h 4865"/>
              <a:gd name="T58" fmla="*/ 189 w 2409"/>
              <a:gd name="T59" fmla="*/ 3688 h 4865"/>
              <a:gd name="T60" fmla="*/ 523 w 2409"/>
              <a:gd name="T61" fmla="*/ 3573 h 4865"/>
              <a:gd name="T62" fmla="*/ 519 w 2409"/>
              <a:gd name="T63" fmla="*/ 3333 h 4865"/>
              <a:gd name="T64" fmla="*/ 545 w 2409"/>
              <a:gd name="T65" fmla="*/ 3560 h 4865"/>
              <a:gd name="T66" fmla="*/ 712 w 2409"/>
              <a:gd name="T67" fmla="*/ 3397 h 4865"/>
              <a:gd name="T68" fmla="*/ 625 w 2409"/>
              <a:gd name="T69" fmla="*/ 2944 h 4865"/>
              <a:gd name="T70" fmla="*/ 593 w 2409"/>
              <a:gd name="T71" fmla="*/ 2341 h 4865"/>
              <a:gd name="T72" fmla="*/ 156 w 2409"/>
              <a:gd name="T73" fmla="*/ 2437 h 4865"/>
              <a:gd name="T74" fmla="*/ 108 w 2409"/>
              <a:gd name="T75" fmla="*/ 2289 h 4865"/>
              <a:gd name="T76" fmla="*/ 451 w 2409"/>
              <a:gd name="T77" fmla="*/ 2291 h 4865"/>
              <a:gd name="T78" fmla="*/ 109 w 2409"/>
              <a:gd name="T79" fmla="*/ 2016 h 4865"/>
              <a:gd name="T80" fmla="*/ 211 w 2409"/>
              <a:gd name="T81" fmla="*/ 1975 h 4865"/>
              <a:gd name="T82" fmla="*/ 284 w 2409"/>
              <a:gd name="T83" fmla="*/ 1847 h 4865"/>
              <a:gd name="T84" fmla="*/ 542 w 2409"/>
              <a:gd name="T85" fmla="*/ 2073 h 4865"/>
              <a:gd name="T86" fmla="*/ 255 w 2409"/>
              <a:gd name="T87" fmla="*/ 1764 h 4865"/>
              <a:gd name="T88" fmla="*/ 407 w 2409"/>
              <a:gd name="T89" fmla="*/ 1769 h 4865"/>
              <a:gd name="T90" fmla="*/ 540 w 2409"/>
              <a:gd name="T91" fmla="*/ 1810 h 4865"/>
              <a:gd name="T92" fmla="*/ 566 w 2409"/>
              <a:gd name="T93" fmla="*/ 1580 h 4865"/>
              <a:gd name="T94" fmla="*/ 650 w 2409"/>
              <a:gd name="T95" fmla="*/ 1747 h 4865"/>
              <a:gd name="T96" fmla="*/ 827 w 2409"/>
              <a:gd name="T97" fmla="*/ 2199 h 4865"/>
              <a:gd name="T98" fmla="*/ 830 w 2409"/>
              <a:gd name="T99" fmla="*/ 1779 h 4865"/>
              <a:gd name="T100" fmla="*/ 924 w 2409"/>
              <a:gd name="T101" fmla="*/ 1648 h 4865"/>
              <a:gd name="T102" fmla="*/ 915 w 2409"/>
              <a:gd name="T103" fmla="*/ 2016 h 4865"/>
              <a:gd name="T104" fmla="*/ 1299 w 2409"/>
              <a:gd name="T105" fmla="*/ 1263 h 4865"/>
              <a:gd name="T106" fmla="*/ 970 w 2409"/>
              <a:gd name="T107" fmla="*/ 965 h 4865"/>
              <a:gd name="T108" fmla="*/ 311 w 2409"/>
              <a:gd name="T109" fmla="*/ 656 h 4865"/>
              <a:gd name="T110" fmla="*/ 772 w 2409"/>
              <a:gd name="T111" fmla="*/ 659 h 4865"/>
              <a:gd name="T112" fmla="*/ 1153 w 2409"/>
              <a:gd name="T113" fmla="*/ 871 h 4865"/>
              <a:gd name="T114" fmla="*/ 628 w 2409"/>
              <a:gd name="T115" fmla="*/ 314 h 4865"/>
              <a:gd name="T116" fmla="*/ 1203 w 2409"/>
              <a:gd name="T117" fmla="*/ 552 h 4865"/>
              <a:gd name="T118" fmla="*/ 1369 w 2409"/>
              <a:gd name="T119" fmla="*/ 703 h 4865"/>
              <a:gd name="T120" fmla="*/ 1747 w 2409"/>
              <a:gd name="T121" fmla="*/ 38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cs-CZ"/>
          </a:p>
        </p:txBody>
      </p:sp>
      <p:sp>
        <p:nvSpPr>
          <p:cNvPr id="7" name="Freeform 7"/>
          <p:cNvSpPr>
            <a:spLocks noChangeAspect="1" noEditPoints="1"/>
          </p:cNvSpPr>
          <p:nvPr/>
        </p:nvSpPr>
        <p:spPr bwMode="auto">
          <a:xfrm>
            <a:off x="838200" y="1762125"/>
            <a:ext cx="2522538" cy="5095875"/>
          </a:xfrm>
          <a:custGeom>
            <a:avLst/>
            <a:gdLst>
              <a:gd name="T0" fmla="*/ 687 w 2409"/>
              <a:gd name="T1" fmla="*/ 2238 h 4865"/>
              <a:gd name="T2" fmla="*/ 877 w 2409"/>
              <a:gd name="T3" fmla="*/ 2192 h 4865"/>
              <a:gd name="T4" fmla="*/ 797 w 2409"/>
              <a:gd name="T5" fmla="*/ 2963 h 4865"/>
              <a:gd name="T6" fmla="*/ 1078 w 2409"/>
              <a:gd name="T7" fmla="*/ 3026 h 4865"/>
              <a:gd name="T8" fmla="*/ 626 w 2409"/>
              <a:gd name="T9" fmla="*/ 2117 h 4865"/>
              <a:gd name="T10" fmla="*/ 749 w 2409"/>
              <a:gd name="T11" fmla="*/ 2142 h 4865"/>
              <a:gd name="T12" fmla="*/ 578 w 2409"/>
              <a:gd name="T13" fmla="*/ 2052 h 4865"/>
              <a:gd name="T14" fmla="*/ 1866 w 2409"/>
              <a:gd name="T15" fmla="*/ 247 h 4865"/>
              <a:gd name="T16" fmla="*/ 1392 w 2409"/>
              <a:gd name="T17" fmla="*/ 1037 h 4865"/>
              <a:gd name="T18" fmla="*/ 2006 w 2409"/>
              <a:gd name="T19" fmla="*/ 656 h 4865"/>
              <a:gd name="T20" fmla="*/ 1599 w 2409"/>
              <a:gd name="T21" fmla="*/ 908 h 4865"/>
              <a:gd name="T22" fmla="*/ 1533 w 2409"/>
              <a:gd name="T23" fmla="*/ 1058 h 4865"/>
              <a:gd name="T24" fmla="*/ 2239 w 2409"/>
              <a:gd name="T25" fmla="*/ 583 h 4865"/>
              <a:gd name="T26" fmla="*/ 1863 w 2409"/>
              <a:gd name="T27" fmla="*/ 1105 h 4865"/>
              <a:gd name="T28" fmla="*/ 2174 w 2409"/>
              <a:gd name="T29" fmla="*/ 1621 h 4865"/>
              <a:gd name="T30" fmla="*/ 1801 w 2409"/>
              <a:gd name="T31" fmla="*/ 1537 h 4865"/>
              <a:gd name="T32" fmla="*/ 1325 w 2409"/>
              <a:gd name="T33" fmla="*/ 1301 h 4865"/>
              <a:gd name="T34" fmla="*/ 1412 w 2409"/>
              <a:gd name="T35" fmla="*/ 1835 h 4865"/>
              <a:gd name="T36" fmla="*/ 1213 w 2409"/>
              <a:gd name="T37" fmla="*/ 1975 h 4865"/>
              <a:gd name="T38" fmla="*/ 1094 w 2409"/>
              <a:gd name="T39" fmla="*/ 4011 h 4865"/>
              <a:gd name="T40" fmla="*/ 1689 w 2409"/>
              <a:gd name="T41" fmla="*/ 3264 h 4865"/>
              <a:gd name="T42" fmla="*/ 2404 w 2409"/>
              <a:gd name="T43" fmla="*/ 3321 h 4865"/>
              <a:gd name="T44" fmla="*/ 1275 w 2409"/>
              <a:gd name="T45" fmla="*/ 3861 h 4865"/>
              <a:gd name="T46" fmla="*/ 1147 w 2409"/>
              <a:gd name="T47" fmla="*/ 4865 h 4865"/>
              <a:gd name="T48" fmla="*/ 1045 w 2409"/>
              <a:gd name="T49" fmla="*/ 3610 h 4865"/>
              <a:gd name="T50" fmla="*/ 739 w 2409"/>
              <a:gd name="T51" fmla="*/ 3818 h 4865"/>
              <a:gd name="T52" fmla="*/ 856 w 2409"/>
              <a:gd name="T53" fmla="*/ 4830 h 4865"/>
              <a:gd name="T54" fmla="*/ 638 w 2409"/>
              <a:gd name="T55" fmla="*/ 3989 h 4865"/>
              <a:gd name="T56" fmla="*/ 96 w 2409"/>
              <a:gd name="T57" fmla="*/ 3777 h 4865"/>
              <a:gd name="T58" fmla="*/ 189 w 2409"/>
              <a:gd name="T59" fmla="*/ 3688 h 4865"/>
              <a:gd name="T60" fmla="*/ 523 w 2409"/>
              <a:gd name="T61" fmla="*/ 3573 h 4865"/>
              <a:gd name="T62" fmla="*/ 519 w 2409"/>
              <a:gd name="T63" fmla="*/ 3333 h 4865"/>
              <a:gd name="T64" fmla="*/ 545 w 2409"/>
              <a:gd name="T65" fmla="*/ 3560 h 4865"/>
              <a:gd name="T66" fmla="*/ 712 w 2409"/>
              <a:gd name="T67" fmla="*/ 3397 h 4865"/>
              <a:gd name="T68" fmla="*/ 625 w 2409"/>
              <a:gd name="T69" fmla="*/ 2944 h 4865"/>
              <a:gd name="T70" fmla="*/ 593 w 2409"/>
              <a:gd name="T71" fmla="*/ 2341 h 4865"/>
              <a:gd name="T72" fmla="*/ 156 w 2409"/>
              <a:gd name="T73" fmla="*/ 2437 h 4865"/>
              <a:gd name="T74" fmla="*/ 108 w 2409"/>
              <a:gd name="T75" fmla="*/ 2289 h 4865"/>
              <a:gd name="T76" fmla="*/ 451 w 2409"/>
              <a:gd name="T77" fmla="*/ 2291 h 4865"/>
              <a:gd name="T78" fmla="*/ 109 w 2409"/>
              <a:gd name="T79" fmla="*/ 2016 h 4865"/>
              <a:gd name="T80" fmla="*/ 211 w 2409"/>
              <a:gd name="T81" fmla="*/ 1975 h 4865"/>
              <a:gd name="T82" fmla="*/ 284 w 2409"/>
              <a:gd name="T83" fmla="*/ 1847 h 4865"/>
              <a:gd name="T84" fmla="*/ 542 w 2409"/>
              <a:gd name="T85" fmla="*/ 2073 h 4865"/>
              <a:gd name="T86" fmla="*/ 255 w 2409"/>
              <a:gd name="T87" fmla="*/ 1764 h 4865"/>
              <a:gd name="T88" fmla="*/ 407 w 2409"/>
              <a:gd name="T89" fmla="*/ 1769 h 4865"/>
              <a:gd name="T90" fmla="*/ 540 w 2409"/>
              <a:gd name="T91" fmla="*/ 1810 h 4865"/>
              <a:gd name="T92" fmla="*/ 566 w 2409"/>
              <a:gd name="T93" fmla="*/ 1580 h 4865"/>
              <a:gd name="T94" fmla="*/ 650 w 2409"/>
              <a:gd name="T95" fmla="*/ 1747 h 4865"/>
              <a:gd name="T96" fmla="*/ 827 w 2409"/>
              <a:gd name="T97" fmla="*/ 2199 h 4865"/>
              <a:gd name="T98" fmla="*/ 830 w 2409"/>
              <a:gd name="T99" fmla="*/ 1779 h 4865"/>
              <a:gd name="T100" fmla="*/ 924 w 2409"/>
              <a:gd name="T101" fmla="*/ 1648 h 4865"/>
              <a:gd name="T102" fmla="*/ 915 w 2409"/>
              <a:gd name="T103" fmla="*/ 2016 h 4865"/>
              <a:gd name="T104" fmla="*/ 1299 w 2409"/>
              <a:gd name="T105" fmla="*/ 1263 h 4865"/>
              <a:gd name="T106" fmla="*/ 970 w 2409"/>
              <a:gd name="T107" fmla="*/ 965 h 4865"/>
              <a:gd name="T108" fmla="*/ 311 w 2409"/>
              <a:gd name="T109" fmla="*/ 656 h 4865"/>
              <a:gd name="T110" fmla="*/ 772 w 2409"/>
              <a:gd name="T111" fmla="*/ 659 h 4865"/>
              <a:gd name="T112" fmla="*/ 1153 w 2409"/>
              <a:gd name="T113" fmla="*/ 871 h 4865"/>
              <a:gd name="T114" fmla="*/ 628 w 2409"/>
              <a:gd name="T115" fmla="*/ 314 h 4865"/>
              <a:gd name="T116" fmla="*/ 1203 w 2409"/>
              <a:gd name="T117" fmla="*/ 552 h 4865"/>
              <a:gd name="T118" fmla="*/ 1369 w 2409"/>
              <a:gd name="T119" fmla="*/ 703 h 4865"/>
              <a:gd name="T120" fmla="*/ 1747 w 2409"/>
              <a:gd name="T121" fmla="*/ 38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cs-CZ"/>
          </a:p>
        </p:txBody>
      </p:sp>
      <p:sp>
        <p:nvSpPr>
          <p:cNvPr id="3" name="Subtitle 2"/>
          <p:cNvSpPr>
            <a:spLocks noGrp="1"/>
          </p:cNvSpPr>
          <p:nvPr>
            <p:ph type="subTitle" idx="1"/>
          </p:nvPr>
        </p:nvSpPr>
        <p:spPr>
          <a:xfrm>
            <a:off x="3743323" y="3721473"/>
            <a:ext cx="5120640" cy="1581150"/>
          </a:xfrm>
        </p:spPr>
        <p:txBody>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cs-CZ" smtClean="0"/>
              <a:t>Kliknutím lze upravit styl.</a:t>
            </a:r>
            <a:endParaRPr lang="en-US" dirty="0"/>
          </a:p>
        </p:txBody>
      </p:sp>
      <p:sp>
        <p:nvSpPr>
          <p:cNvPr id="8" name="Date Placeholder 3"/>
          <p:cNvSpPr>
            <a:spLocks noGrp="1"/>
          </p:cNvSpPr>
          <p:nvPr>
            <p:ph type="dt" sz="half" idx="10"/>
          </p:nvPr>
        </p:nvSpPr>
        <p:spPr/>
        <p:txBody>
          <a:bodyPr/>
          <a:lstStyle>
            <a:lvl1pPr>
              <a:defRPr smtClean="0">
                <a:solidFill>
                  <a:schemeClr val="bg2"/>
                </a:solidFill>
              </a:defRPr>
            </a:lvl1pPr>
          </a:lstStyle>
          <a:p>
            <a:pPr>
              <a:defRPr/>
            </a:pPr>
            <a:fld id="{4699B251-D54B-4754-8780-A595AE98CDBA}" type="datetime1">
              <a:rPr lang="cs-CZ"/>
              <a:pPr>
                <a:defRPr/>
              </a:pPr>
              <a:t>07.02.2017</a:t>
            </a:fld>
            <a:endParaRPr lang="cs-CZ"/>
          </a:p>
        </p:txBody>
      </p:sp>
      <p:sp>
        <p:nvSpPr>
          <p:cNvPr id="9" name="Footer Placeholder 4"/>
          <p:cNvSpPr>
            <a:spLocks noGrp="1"/>
          </p:cNvSpPr>
          <p:nvPr>
            <p:ph type="ftr" sz="quarter" idx="11"/>
          </p:nvPr>
        </p:nvSpPr>
        <p:spPr/>
        <p:txBody>
          <a:bodyPr/>
          <a:lstStyle>
            <a:lvl1pPr>
              <a:defRPr/>
            </a:lvl1pPr>
          </a:lstStyle>
          <a:p>
            <a:pPr>
              <a:defRPr/>
            </a:pPr>
            <a:r>
              <a:rPr lang="cs-CZ"/>
              <a:t>Seminář UNCE, Praha, 6.6.2012 - Jiří Mikšovský: Doplňování souborů klimatických dat …                                jiri.miksovsky@mff.cuni.cz </a:t>
            </a:r>
          </a:p>
        </p:txBody>
      </p:sp>
      <p:sp>
        <p:nvSpPr>
          <p:cNvPr id="11" name="Slide Number Placeholder 5"/>
          <p:cNvSpPr>
            <a:spLocks noGrp="1"/>
          </p:cNvSpPr>
          <p:nvPr>
            <p:ph type="sldNum" sz="quarter" idx="12"/>
          </p:nvPr>
        </p:nvSpPr>
        <p:spPr/>
        <p:txBody>
          <a:bodyPr/>
          <a:lstStyle>
            <a:lvl1pPr>
              <a:defRPr/>
            </a:lvl1pPr>
          </a:lstStyle>
          <a:p>
            <a:pPr>
              <a:defRPr/>
            </a:pPr>
            <a:fld id="{5B9B509D-2D7D-4520-ADE3-A1C145F047FD}" type="slidenum">
              <a:rPr lang="cs-CZ"/>
              <a:pPr>
                <a:defRPr/>
              </a:pPr>
              <a:t>‹#›</a:t>
            </a:fld>
            <a:endParaRPr lang="cs-CZ"/>
          </a:p>
        </p:txBody>
      </p:sp>
    </p:spTree>
    <p:extLst>
      <p:ext uri="{BB962C8B-B14F-4D97-AF65-F5344CB8AC3E}">
        <p14:creationId xmlns:p14="http://schemas.microsoft.com/office/powerpoint/2010/main" val="69438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lvl1pPr>
              <a:defRPr/>
            </a:lvl1pPr>
          </a:lstStyle>
          <a:p>
            <a:pPr>
              <a:defRPr/>
            </a:pPr>
            <a:fld id="{299F158E-184D-41FB-BCF4-5AACD9A3E906}" type="datetime1">
              <a:rPr lang="cs-CZ"/>
              <a:pPr>
                <a:defRPr/>
              </a:pPr>
              <a:t>07.02.2017</a:t>
            </a:fld>
            <a:endParaRPr lang="cs-CZ"/>
          </a:p>
        </p:txBody>
      </p:sp>
      <p:sp>
        <p:nvSpPr>
          <p:cNvPr id="5" name="Footer Placeholder 4"/>
          <p:cNvSpPr>
            <a:spLocks noGrp="1"/>
          </p:cNvSpPr>
          <p:nvPr>
            <p:ph type="ftr" sz="quarter" idx="11"/>
          </p:nvPr>
        </p:nvSpPr>
        <p:spPr/>
        <p:txBody>
          <a:bodyPr/>
          <a:lstStyle>
            <a:lvl1pPr>
              <a:defRPr/>
            </a:lvl1pPr>
          </a:lstStyle>
          <a:p>
            <a:pPr>
              <a:defRPr/>
            </a:pPr>
            <a:r>
              <a:rPr lang="cs-CZ"/>
              <a:t>Seminář UNCE, Praha, 6.6.2012 - Jiří Mikšovský: Doplňování souborů klimatických dat …                                jiri.miksovsky@mff.cuni.cz </a:t>
            </a:r>
          </a:p>
        </p:txBody>
      </p:sp>
      <p:sp>
        <p:nvSpPr>
          <p:cNvPr id="6" name="Slide Number Placeholder 5"/>
          <p:cNvSpPr>
            <a:spLocks noGrp="1"/>
          </p:cNvSpPr>
          <p:nvPr>
            <p:ph type="sldNum" sz="quarter" idx="12"/>
          </p:nvPr>
        </p:nvSpPr>
        <p:spPr/>
        <p:txBody>
          <a:bodyPr/>
          <a:lstStyle>
            <a:lvl1pPr>
              <a:defRPr/>
            </a:lvl1pPr>
          </a:lstStyle>
          <a:p>
            <a:pPr>
              <a:defRPr/>
            </a:pPr>
            <a:fld id="{6396C939-8071-4B63-A8C5-8C9F624585A7}" type="slidenum">
              <a:rPr lang="cs-CZ"/>
              <a:pPr>
                <a:defRPr/>
              </a:pPr>
              <a:t>‹#›</a:t>
            </a:fld>
            <a:endParaRPr lang="cs-CZ"/>
          </a:p>
        </p:txBody>
      </p:sp>
    </p:spTree>
    <p:extLst>
      <p:ext uri="{BB962C8B-B14F-4D97-AF65-F5344CB8AC3E}">
        <p14:creationId xmlns:p14="http://schemas.microsoft.com/office/powerpoint/2010/main" val="287155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lvl1pPr>
              <a:defRPr/>
            </a:lvl1pPr>
          </a:lstStyle>
          <a:p>
            <a:pPr>
              <a:defRPr/>
            </a:pPr>
            <a:fld id="{4C12DDEE-A389-4F34-B6B8-48BD6DBABE14}" type="datetime1">
              <a:rPr lang="cs-CZ"/>
              <a:pPr>
                <a:defRPr/>
              </a:pPr>
              <a:t>07.02.2017</a:t>
            </a:fld>
            <a:endParaRPr lang="cs-CZ"/>
          </a:p>
        </p:txBody>
      </p:sp>
      <p:sp>
        <p:nvSpPr>
          <p:cNvPr id="5" name="Footer Placeholder 4"/>
          <p:cNvSpPr>
            <a:spLocks noGrp="1"/>
          </p:cNvSpPr>
          <p:nvPr>
            <p:ph type="ftr" sz="quarter" idx="11"/>
          </p:nvPr>
        </p:nvSpPr>
        <p:spPr/>
        <p:txBody>
          <a:bodyPr/>
          <a:lstStyle>
            <a:lvl1pPr>
              <a:defRPr/>
            </a:lvl1pPr>
          </a:lstStyle>
          <a:p>
            <a:pPr>
              <a:defRPr/>
            </a:pPr>
            <a:r>
              <a:rPr lang="cs-CZ"/>
              <a:t>Seminář UNCE, Praha, 6.6.2012 - Jiří Mikšovský: Doplňování souborů klimatických dat …                                jiri.miksovsky@mff.cuni.cz </a:t>
            </a:r>
          </a:p>
        </p:txBody>
      </p:sp>
      <p:sp>
        <p:nvSpPr>
          <p:cNvPr id="6" name="Slide Number Placeholder 5"/>
          <p:cNvSpPr>
            <a:spLocks noGrp="1"/>
          </p:cNvSpPr>
          <p:nvPr>
            <p:ph type="sldNum" sz="quarter" idx="12"/>
          </p:nvPr>
        </p:nvSpPr>
        <p:spPr/>
        <p:txBody>
          <a:bodyPr/>
          <a:lstStyle>
            <a:lvl1pPr>
              <a:defRPr/>
            </a:lvl1pPr>
          </a:lstStyle>
          <a:p>
            <a:pPr>
              <a:defRPr/>
            </a:pPr>
            <a:fld id="{E425D353-762F-45B5-952B-560097A86C73}" type="slidenum">
              <a:rPr lang="cs-CZ"/>
              <a:pPr>
                <a:defRPr/>
              </a:pPr>
              <a:t>‹#›</a:t>
            </a:fld>
            <a:endParaRPr lang="cs-CZ"/>
          </a:p>
        </p:txBody>
      </p:sp>
    </p:spTree>
    <p:extLst>
      <p:ext uri="{BB962C8B-B14F-4D97-AF65-F5344CB8AC3E}">
        <p14:creationId xmlns:p14="http://schemas.microsoft.com/office/powerpoint/2010/main" val="559247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4" name="Freeform 8"/>
          <p:cNvSpPr>
            <a:spLocks noChangeAspect="1" noEditPoints="1"/>
          </p:cNvSpPr>
          <p:nvPr/>
        </p:nvSpPr>
        <p:spPr bwMode="auto">
          <a:xfrm>
            <a:off x="5489575" y="0"/>
            <a:ext cx="3394075" cy="6858000"/>
          </a:xfrm>
          <a:custGeom>
            <a:avLst/>
            <a:gdLst>
              <a:gd name="T0" fmla="*/ 687 w 2409"/>
              <a:gd name="T1" fmla="*/ 2238 h 4865"/>
              <a:gd name="T2" fmla="*/ 877 w 2409"/>
              <a:gd name="T3" fmla="*/ 2192 h 4865"/>
              <a:gd name="T4" fmla="*/ 797 w 2409"/>
              <a:gd name="T5" fmla="*/ 2963 h 4865"/>
              <a:gd name="T6" fmla="*/ 1078 w 2409"/>
              <a:gd name="T7" fmla="*/ 3026 h 4865"/>
              <a:gd name="T8" fmla="*/ 626 w 2409"/>
              <a:gd name="T9" fmla="*/ 2117 h 4865"/>
              <a:gd name="T10" fmla="*/ 749 w 2409"/>
              <a:gd name="T11" fmla="*/ 2142 h 4865"/>
              <a:gd name="T12" fmla="*/ 578 w 2409"/>
              <a:gd name="T13" fmla="*/ 2052 h 4865"/>
              <a:gd name="T14" fmla="*/ 1866 w 2409"/>
              <a:gd name="T15" fmla="*/ 247 h 4865"/>
              <a:gd name="T16" fmla="*/ 1392 w 2409"/>
              <a:gd name="T17" fmla="*/ 1037 h 4865"/>
              <a:gd name="T18" fmla="*/ 2006 w 2409"/>
              <a:gd name="T19" fmla="*/ 656 h 4865"/>
              <a:gd name="T20" fmla="*/ 1599 w 2409"/>
              <a:gd name="T21" fmla="*/ 908 h 4865"/>
              <a:gd name="T22" fmla="*/ 1533 w 2409"/>
              <a:gd name="T23" fmla="*/ 1058 h 4865"/>
              <a:gd name="T24" fmla="*/ 2239 w 2409"/>
              <a:gd name="T25" fmla="*/ 583 h 4865"/>
              <a:gd name="T26" fmla="*/ 1863 w 2409"/>
              <a:gd name="T27" fmla="*/ 1105 h 4865"/>
              <a:gd name="T28" fmla="*/ 2174 w 2409"/>
              <a:gd name="T29" fmla="*/ 1621 h 4865"/>
              <a:gd name="T30" fmla="*/ 1801 w 2409"/>
              <a:gd name="T31" fmla="*/ 1537 h 4865"/>
              <a:gd name="T32" fmla="*/ 1325 w 2409"/>
              <a:gd name="T33" fmla="*/ 1301 h 4865"/>
              <a:gd name="T34" fmla="*/ 1412 w 2409"/>
              <a:gd name="T35" fmla="*/ 1835 h 4865"/>
              <a:gd name="T36" fmla="*/ 1213 w 2409"/>
              <a:gd name="T37" fmla="*/ 1975 h 4865"/>
              <a:gd name="T38" fmla="*/ 1094 w 2409"/>
              <a:gd name="T39" fmla="*/ 4011 h 4865"/>
              <a:gd name="T40" fmla="*/ 1689 w 2409"/>
              <a:gd name="T41" fmla="*/ 3264 h 4865"/>
              <a:gd name="T42" fmla="*/ 2404 w 2409"/>
              <a:gd name="T43" fmla="*/ 3321 h 4865"/>
              <a:gd name="T44" fmla="*/ 1275 w 2409"/>
              <a:gd name="T45" fmla="*/ 3861 h 4865"/>
              <a:gd name="T46" fmla="*/ 1147 w 2409"/>
              <a:gd name="T47" fmla="*/ 4865 h 4865"/>
              <a:gd name="T48" fmla="*/ 1045 w 2409"/>
              <a:gd name="T49" fmla="*/ 3610 h 4865"/>
              <a:gd name="T50" fmla="*/ 739 w 2409"/>
              <a:gd name="T51" fmla="*/ 3818 h 4865"/>
              <a:gd name="T52" fmla="*/ 856 w 2409"/>
              <a:gd name="T53" fmla="*/ 4830 h 4865"/>
              <a:gd name="T54" fmla="*/ 638 w 2409"/>
              <a:gd name="T55" fmla="*/ 3989 h 4865"/>
              <a:gd name="T56" fmla="*/ 96 w 2409"/>
              <a:gd name="T57" fmla="*/ 3777 h 4865"/>
              <a:gd name="T58" fmla="*/ 189 w 2409"/>
              <a:gd name="T59" fmla="*/ 3688 h 4865"/>
              <a:gd name="T60" fmla="*/ 523 w 2409"/>
              <a:gd name="T61" fmla="*/ 3573 h 4865"/>
              <a:gd name="T62" fmla="*/ 519 w 2409"/>
              <a:gd name="T63" fmla="*/ 3333 h 4865"/>
              <a:gd name="T64" fmla="*/ 545 w 2409"/>
              <a:gd name="T65" fmla="*/ 3560 h 4865"/>
              <a:gd name="T66" fmla="*/ 712 w 2409"/>
              <a:gd name="T67" fmla="*/ 3397 h 4865"/>
              <a:gd name="T68" fmla="*/ 625 w 2409"/>
              <a:gd name="T69" fmla="*/ 2944 h 4865"/>
              <a:gd name="T70" fmla="*/ 593 w 2409"/>
              <a:gd name="T71" fmla="*/ 2341 h 4865"/>
              <a:gd name="T72" fmla="*/ 156 w 2409"/>
              <a:gd name="T73" fmla="*/ 2437 h 4865"/>
              <a:gd name="T74" fmla="*/ 108 w 2409"/>
              <a:gd name="T75" fmla="*/ 2289 h 4865"/>
              <a:gd name="T76" fmla="*/ 451 w 2409"/>
              <a:gd name="T77" fmla="*/ 2291 h 4865"/>
              <a:gd name="T78" fmla="*/ 109 w 2409"/>
              <a:gd name="T79" fmla="*/ 2016 h 4865"/>
              <a:gd name="T80" fmla="*/ 211 w 2409"/>
              <a:gd name="T81" fmla="*/ 1975 h 4865"/>
              <a:gd name="T82" fmla="*/ 284 w 2409"/>
              <a:gd name="T83" fmla="*/ 1847 h 4865"/>
              <a:gd name="T84" fmla="*/ 542 w 2409"/>
              <a:gd name="T85" fmla="*/ 2073 h 4865"/>
              <a:gd name="T86" fmla="*/ 255 w 2409"/>
              <a:gd name="T87" fmla="*/ 1764 h 4865"/>
              <a:gd name="T88" fmla="*/ 407 w 2409"/>
              <a:gd name="T89" fmla="*/ 1769 h 4865"/>
              <a:gd name="T90" fmla="*/ 540 w 2409"/>
              <a:gd name="T91" fmla="*/ 1810 h 4865"/>
              <a:gd name="T92" fmla="*/ 566 w 2409"/>
              <a:gd name="T93" fmla="*/ 1580 h 4865"/>
              <a:gd name="T94" fmla="*/ 650 w 2409"/>
              <a:gd name="T95" fmla="*/ 1747 h 4865"/>
              <a:gd name="T96" fmla="*/ 827 w 2409"/>
              <a:gd name="T97" fmla="*/ 2199 h 4865"/>
              <a:gd name="T98" fmla="*/ 830 w 2409"/>
              <a:gd name="T99" fmla="*/ 1779 h 4865"/>
              <a:gd name="T100" fmla="*/ 924 w 2409"/>
              <a:gd name="T101" fmla="*/ 1648 h 4865"/>
              <a:gd name="T102" fmla="*/ 915 w 2409"/>
              <a:gd name="T103" fmla="*/ 2016 h 4865"/>
              <a:gd name="T104" fmla="*/ 1299 w 2409"/>
              <a:gd name="T105" fmla="*/ 1263 h 4865"/>
              <a:gd name="T106" fmla="*/ 970 w 2409"/>
              <a:gd name="T107" fmla="*/ 965 h 4865"/>
              <a:gd name="T108" fmla="*/ 311 w 2409"/>
              <a:gd name="T109" fmla="*/ 656 h 4865"/>
              <a:gd name="T110" fmla="*/ 772 w 2409"/>
              <a:gd name="T111" fmla="*/ 659 h 4865"/>
              <a:gd name="T112" fmla="*/ 1153 w 2409"/>
              <a:gd name="T113" fmla="*/ 871 h 4865"/>
              <a:gd name="T114" fmla="*/ 628 w 2409"/>
              <a:gd name="T115" fmla="*/ 314 h 4865"/>
              <a:gd name="T116" fmla="*/ 1203 w 2409"/>
              <a:gd name="T117" fmla="*/ 552 h 4865"/>
              <a:gd name="T118" fmla="*/ 1369 w 2409"/>
              <a:gd name="T119" fmla="*/ 703 h 4865"/>
              <a:gd name="T120" fmla="*/ 1747 w 2409"/>
              <a:gd name="T121" fmla="*/ 38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98"/>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cs-CZ"/>
          </a:p>
        </p:txBody>
      </p:sp>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cs-CZ" smtClean="0"/>
              <a:t>Kliknutím lze upravit styl.</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3"/>
          <p:cNvSpPr>
            <a:spLocks noGrp="1"/>
          </p:cNvSpPr>
          <p:nvPr>
            <p:ph type="dt" sz="half" idx="14"/>
          </p:nvPr>
        </p:nvSpPr>
        <p:spPr/>
        <p:txBody>
          <a:bodyPr/>
          <a:lstStyle>
            <a:lvl1pPr>
              <a:defRPr/>
            </a:lvl1pPr>
          </a:lstStyle>
          <a:p>
            <a:pPr>
              <a:defRPr/>
            </a:pPr>
            <a:fld id="{BA24BC31-7C2B-4885-A65C-6461ECC30569}" type="datetime1">
              <a:rPr lang="cs-CZ"/>
              <a:pPr>
                <a:defRPr/>
              </a:pPr>
              <a:t>07.02.2017</a:t>
            </a:fld>
            <a:endParaRPr lang="cs-CZ"/>
          </a:p>
        </p:txBody>
      </p:sp>
      <p:sp>
        <p:nvSpPr>
          <p:cNvPr id="6" name="Footer Placeholder 4"/>
          <p:cNvSpPr>
            <a:spLocks noGrp="1"/>
          </p:cNvSpPr>
          <p:nvPr>
            <p:ph type="ftr" sz="quarter" idx="15"/>
          </p:nvPr>
        </p:nvSpPr>
        <p:spPr/>
        <p:txBody>
          <a:bodyPr/>
          <a:lstStyle>
            <a:lvl1pPr>
              <a:defRPr/>
            </a:lvl1pPr>
          </a:lstStyle>
          <a:p>
            <a:pPr>
              <a:defRPr/>
            </a:pPr>
            <a:r>
              <a:rPr lang="cs-CZ"/>
              <a:t>Seminář UNCE, Praha, 6.6.2012 - Jiří Mikšovský: Doplňování souborů klimatických dat …                                jiri.miksovsky@mff.cuni.cz </a:t>
            </a:r>
          </a:p>
        </p:txBody>
      </p:sp>
      <p:sp>
        <p:nvSpPr>
          <p:cNvPr id="7" name="Slide Number Placeholder 5"/>
          <p:cNvSpPr>
            <a:spLocks noGrp="1"/>
          </p:cNvSpPr>
          <p:nvPr>
            <p:ph type="sldNum" sz="quarter" idx="16"/>
          </p:nvPr>
        </p:nvSpPr>
        <p:spPr/>
        <p:txBody>
          <a:bodyPr/>
          <a:lstStyle>
            <a:lvl1pPr>
              <a:defRPr/>
            </a:lvl1pPr>
          </a:lstStyle>
          <a:p>
            <a:pPr>
              <a:defRPr/>
            </a:pPr>
            <a:fld id="{1280E95D-1DC8-46F3-B553-921680A8F440}" type="slidenum">
              <a:rPr lang="cs-CZ"/>
              <a:pPr>
                <a:defRPr/>
              </a:pPr>
              <a:t>‹#›</a:t>
            </a:fld>
            <a:endParaRPr lang="cs-CZ"/>
          </a:p>
        </p:txBody>
      </p:sp>
    </p:spTree>
    <p:extLst>
      <p:ext uri="{BB962C8B-B14F-4D97-AF65-F5344CB8AC3E}">
        <p14:creationId xmlns:p14="http://schemas.microsoft.com/office/powerpoint/2010/main" val="189260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4"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a:spLocks noChangeAspect="1" noEditPoints="1"/>
          </p:cNvSpPr>
          <p:nvPr/>
        </p:nvSpPr>
        <p:spPr bwMode="auto">
          <a:xfrm>
            <a:off x="34925" y="136525"/>
            <a:ext cx="3325813" cy="6721475"/>
          </a:xfrm>
          <a:custGeom>
            <a:avLst/>
            <a:gdLst>
              <a:gd name="T0" fmla="*/ 687 w 2409"/>
              <a:gd name="T1" fmla="*/ 2238 h 4865"/>
              <a:gd name="T2" fmla="*/ 877 w 2409"/>
              <a:gd name="T3" fmla="*/ 2192 h 4865"/>
              <a:gd name="T4" fmla="*/ 797 w 2409"/>
              <a:gd name="T5" fmla="*/ 2963 h 4865"/>
              <a:gd name="T6" fmla="*/ 1078 w 2409"/>
              <a:gd name="T7" fmla="*/ 3026 h 4865"/>
              <a:gd name="T8" fmla="*/ 626 w 2409"/>
              <a:gd name="T9" fmla="*/ 2117 h 4865"/>
              <a:gd name="T10" fmla="*/ 749 w 2409"/>
              <a:gd name="T11" fmla="*/ 2142 h 4865"/>
              <a:gd name="T12" fmla="*/ 578 w 2409"/>
              <a:gd name="T13" fmla="*/ 2052 h 4865"/>
              <a:gd name="T14" fmla="*/ 1866 w 2409"/>
              <a:gd name="T15" fmla="*/ 247 h 4865"/>
              <a:gd name="T16" fmla="*/ 1392 w 2409"/>
              <a:gd name="T17" fmla="*/ 1037 h 4865"/>
              <a:gd name="T18" fmla="*/ 2006 w 2409"/>
              <a:gd name="T19" fmla="*/ 656 h 4865"/>
              <a:gd name="T20" fmla="*/ 1599 w 2409"/>
              <a:gd name="T21" fmla="*/ 908 h 4865"/>
              <a:gd name="T22" fmla="*/ 1533 w 2409"/>
              <a:gd name="T23" fmla="*/ 1058 h 4865"/>
              <a:gd name="T24" fmla="*/ 2239 w 2409"/>
              <a:gd name="T25" fmla="*/ 583 h 4865"/>
              <a:gd name="T26" fmla="*/ 1863 w 2409"/>
              <a:gd name="T27" fmla="*/ 1105 h 4865"/>
              <a:gd name="T28" fmla="*/ 2174 w 2409"/>
              <a:gd name="T29" fmla="*/ 1621 h 4865"/>
              <a:gd name="T30" fmla="*/ 1801 w 2409"/>
              <a:gd name="T31" fmla="*/ 1537 h 4865"/>
              <a:gd name="T32" fmla="*/ 1325 w 2409"/>
              <a:gd name="T33" fmla="*/ 1301 h 4865"/>
              <a:gd name="T34" fmla="*/ 1412 w 2409"/>
              <a:gd name="T35" fmla="*/ 1835 h 4865"/>
              <a:gd name="T36" fmla="*/ 1213 w 2409"/>
              <a:gd name="T37" fmla="*/ 1975 h 4865"/>
              <a:gd name="T38" fmla="*/ 1094 w 2409"/>
              <a:gd name="T39" fmla="*/ 4011 h 4865"/>
              <a:gd name="T40" fmla="*/ 1689 w 2409"/>
              <a:gd name="T41" fmla="*/ 3264 h 4865"/>
              <a:gd name="T42" fmla="*/ 2404 w 2409"/>
              <a:gd name="T43" fmla="*/ 3321 h 4865"/>
              <a:gd name="T44" fmla="*/ 1275 w 2409"/>
              <a:gd name="T45" fmla="*/ 3861 h 4865"/>
              <a:gd name="T46" fmla="*/ 1147 w 2409"/>
              <a:gd name="T47" fmla="*/ 4865 h 4865"/>
              <a:gd name="T48" fmla="*/ 1045 w 2409"/>
              <a:gd name="T49" fmla="*/ 3610 h 4865"/>
              <a:gd name="T50" fmla="*/ 739 w 2409"/>
              <a:gd name="T51" fmla="*/ 3818 h 4865"/>
              <a:gd name="T52" fmla="*/ 856 w 2409"/>
              <a:gd name="T53" fmla="*/ 4830 h 4865"/>
              <a:gd name="T54" fmla="*/ 638 w 2409"/>
              <a:gd name="T55" fmla="*/ 3989 h 4865"/>
              <a:gd name="T56" fmla="*/ 96 w 2409"/>
              <a:gd name="T57" fmla="*/ 3777 h 4865"/>
              <a:gd name="T58" fmla="*/ 189 w 2409"/>
              <a:gd name="T59" fmla="*/ 3688 h 4865"/>
              <a:gd name="T60" fmla="*/ 523 w 2409"/>
              <a:gd name="T61" fmla="*/ 3573 h 4865"/>
              <a:gd name="T62" fmla="*/ 519 w 2409"/>
              <a:gd name="T63" fmla="*/ 3333 h 4865"/>
              <a:gd name="T64" fmla="*/ 545 w 2409"/>
              <a:gd name="T65" fmla="*/ 3560 h 4865"/>
              <a:gd name="T66" fmla="*/ 712 w 2409"/>
              <a:gd name="T67" fmla="*/ 3397 h 4865"/>
              <a:gd name="T68" fmla="*/ 625 w 2409"/>
              <a:gd name="T69" fmla="*/ 2944 h 4865"/>
              <a:gd name="T70" fmla="*/ 593 w 2409"/>
              <a:gd name="T71" fmla="*/ 2341 h 4865"/>
              <a:gd name="T72" fmla="*/ 156 w 2409"/>
              <a:gd name="T73" fmla="*/ 2437 h 4865"/>
              <a:gd name="T74" fmla="*/ 108 w 2409"/>
              <a:gd name="T75" fmla="*/ 2289 h 4865"/>
              <a:gd name="T76" fmla="*/ 451 w 2409"/>
              <a:gd name="T77" fmla="*/ 2291 h 4865"/>
              <a:gd name="T78" fmla="*/ 109 w 2409"/>
              <a:gd name="T79" fmla="*/ 2016 h 4865"/>
              <a:gd name="T80" fmla="*/ 211 w 2409"/>
              <a:gd name="T81" fmla="*/ 1975 h 4865"/>
              <a:gd name="T82" fmla="*/ 284 w 2409"/>
              <a:gd name="T83" fmla="*/ 1847 h 4865"/>
              <a:gd name="T84" fmla="*/ 542 w 2409"/>
              <a:gd name="T85" fmla="*/ 2073 h 4865"/>
              <a:gd name="T86" fmla="*/ 255 w 2409"/>
              <a:gd name="T87" fmla="*/ 1764 h 4865"/>
              <a:gd name="T88" fmla="*/ 407 w 2409"/>
              <a:gd name="T89" fmla="*/ 1769 h 4865"/>
              <a:gd name="T90" fmla="*/ 540 w 2409"/>
              <a:gd name="T91" fmla="*/ 1810 h 4865"/>
              <a:gd name="T92" fmla="*/ 566 w 2409"/>
              <a:gd name="T93" fmla="*/ 1580 h 4865"/>
              <a:gd name="T94" fmla="*/ 650 w 2409"/>
              <a:gd name="T95" fmla="*/ 1747 h 4865"/>
              <a:gd name="T96" fmla="*/ 827 w 2409"/>
              <a:gd name="T97" fmla="*/ 2199 h 4865"/>
              <a:gd name="T98" fmla="*/ 830 w 2409"/>
              <a:gd name="T99" fmla="*/ 1779 h 4865"/>
              <a:gd name="T100" fmla="*/ 924 w 2409"/>
              <a:gd name="T101" fmla="*/ 1648 h 4865"/>
              <a:gd name="T102" fmla="*/ 915 w 2409"/>
              <a:gd name="T103" fmla="*/ 2016 h 4865"/>
              <a:gd name="T104" fmla="*/ 1299 w 2409"/>
              <a:gd name="T105" fmla="*/ 1263 h 4865"/>
              <a:gd name="T106" fmla="*/ 970 w 2409"/>
              <a:gd name="T107" fmla="*/ 965 h 4865"/>
              <a:gd name="T108" fmla="*/ 311 w 2409"/>
              <a:gd name="T109" fmla="*/ 656 h 4865"/>
              <a:gd name="T110" fmla="*/ 772 w 2409"/>
              <a:gd name="T111" fmla="*/ 659 h 4865"/>
              <a:gd name="T112" fmla="*/ 1153 w 2409"/>
              <a:gd name="T113" fmla="*/ 871 h 4865"/>
              <a:gd name="T114" fmla="*/ 628 w 2409"/>
              <a:gd name="T115" fmla="*/ 314 h 4865"/>
              <a:gd name="T116" fmla="*/ 1203 w 2409"/>
              <a:gd name="T117" fmla="*/ 552 h 4865"/>
              <a:gd name="T118" fmla="*/ 1369 w 2409"/>
              <a:gd name="T119" fmla="*/ 703 h 4865"/>
              <a:gd name="T120" fmla="*/ 1747 w 2409"/>
              <a:gd name="T121" fmla="*/ 38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cs-CZ"/>
          </a:p>
        </p:txBody>
      </p:sp>
      <p:sp>
        <p:nvSpPr>
          <p:cNvPr id="15" name="Subtitle 2"/>
          <p:cNvSpPr>
            <a:spLocks noGrp="1"/>
          </p:cNvSpPr>
          <p:nvPr>
            <p:ph type="subTitle" idx="1"/>
          </p:nvPr>
        </p:nvSpPr>
        <p:spPr>
          <a:xfrm>
            <a:off x="3743324" y="1400174"/>
            <a:ext cx="5120640" cy="1476375"/>
          </a:xfrm>
        </p:spPr>
        <p:txBody>
          <a:bodyPr anchor="b" anchorCtr="0"/>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cs-CZ" smtClean="0"/>
              <a:t>Kliknutím lze upravit styl.</a:t>
            </a:r>
            <a:endParaRPr lang="en-US" dirty="0"/>
          </a:p>
        </p:txBody>
      </p:sp>
      <p:sp>
        <p:nvSpPr>
          <p:cNvPr id="6" name="Date Placeholder 3"/>
          <p:cNvSpPr>
            <a:spLocks noGrp="1"/>
          </p:cNvSpPr>
          <p:nvPr>
            <p:ph type="dt" sz="half" idx="10"/>
          </p:nvPr>
        </p:nvSpPr>
        <p:spPr/>
        <p:txBody>
          <a:bodyPr/>
          <a:lstStyle>
            <a:lvl1pPr>
              <a:defRPr smtClean="0">
                <a:solidFill>
                  <a:schemeClr val="bg2"/>
                </a:solidFill>
              </a:defRPr>
            </a:lvl1pPr>
          </a:lstStyle>
          <a:p>
            <a:pPr>
              <a:defRPr/>
            </a:pPr>
            <a:fld id="{3203C9F6-D358-40F4-9F1B-7C2872F9ECFC}" type="datetime1">
              <a:rPr lang="cs-CZ"/>
              <a:pPr>
                <a:defRPr/>
              </a:pPr>
              <a:t>07.02.2017</a:t>
            </a:fld>
            <a:endParaRPr lang="cs-CZ"/>
          </a:p>
        </p:txBody>
      </p:sp>
      <p:sp>
        <p:nvSpPr>
          <p:cNvPr id="7" name="Footer Placeholder 4"/>
          <p:cNvSpPr>
            <a:spLocks noGrp="1"/>
          </p:cNvSpPr>
          <p:nvPr>
            <p:ph type="ftr" sz="quarter" idx="11"/>
          </p:nvPr>
        </p:nvSpPr>
        <p:spPr/>
        <p:txBody>
          <a:bodyPr/>
          <a:lstStyle>
            <a:lvl1pPr>
              <a:defRPr/>
            </a:lvl1pPr>
          </a:lstStyle>
          <a:p>
            <a:pPr>
              <a:defRPr/>
            </a:pPr>
            <a:r>
              <a:rPr lang="cs-CZ"/>
              <a:t>Seminář UNCE, Praha, 6.6.2012 - Jiří Mikšovský: Doplňování souborů klimatických dat …                                jiri.miksovsky@mff.cuni.cz </a:t>
            </a:r>
          </a:p>
        </p:txBody>
      </p:sp>
      <p:sp>
        <p:nvSpPr>
          <p:cNvPr id="8" name="Slide Number Placeholder 5"/>
          <p:cNvSpPr>
            <a:spLocks noGrp="1"/>
          </p:cNvSpPr>
          <p:nvPr>
            <p:ph type="sldNum" sz="quarter" idx="12"/>
          </p:nvPr>
        </p:nvSpPr>
        <p:spPr/>
        <p:txBody>
          <a:bodyPr/>
          <a:lstStyle>
            <a:lvl1pPr>
              <a:defRPr/>
            </a:lvl1pPr>
          </a:lstStyle>
          <a:p>
            <a:pPr>
              <a:defRPr/>
            </a:pPr>
            <a:fld id="{C7826B1C-2FC2-4190-80A4-6596A7AC2617}" type="slidenum">
              <a:rPr lang="cs-CZ"/>
              <a:pPr>
                <a:defRPr/>
              </a:pPr>
              <a:t>‹#›</a:t>
            </a:fld>
            <a:endParaRPr lang="cs-CZ"/>
          </a:p>
        </p:txBody>
      </p:sp>
    </p:spTree>
    <p:extLst>
      <p:ext uri="{BB962C8B-B14F-4D97-AF65-F5344CB8AC3E}">
        <p14:creationId xmlns:p14="http://schemas.microsoft.com/office/powerpoint/2010/main" val="1527568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76225" y="228601"/>
            <a:ext cx="8591550" cy="1066800"/>
          </a:xfrm>
          <a:prstGeom prst="rect">
            <a:avLst/>
          </a:prstGeom>
        </p:spPr>
        <p:txBody>
          <a:bodyPr rtlCol="0">
            <a:normAutofit/>
          </a:bodyPr>
          <a:lstStyle/>
          <a:p>
            <a:r>
              <a:rPr lang="cs-CZ" smtClean="0"/>
              <a:t>Kliknutím lze upravit styl.</a:t>
            </a:r>
            <a:endParaRPr lang="en-US" dirty="0"/>
          </a:p>
        </p:txBody>
      </p:sp>
      <p:sp>
        <p:nvSpPr>
          <p:cNvPr id="12" name="Content Placeholder 11"/>
          <p:cNvSpPr>
            <a:spLocks noGrp="1"/>
          </p:cNvSpPr>
          <p:nvPr>
            <p:ph sz="quarter" idx="13"/>
          </p:nvPr>
        </p:nvSpPr>
        <p:spPr>
          <a:xfrm>
            <a:off x="276225" y="1298448"/>
            <a:ext cx="4251960" cy="4937760"/>
          </a:xfrm>
        </p:spPr>
        <p:txBody>
          <a:bodyPr/>
          <a:lstStyle>
            <a:lvl1pPr>
              <a:defRPr sz="2000"/>
            </a:lvl1pPr>
            <a:lvl2pPr>
              <a:defRPr sz="18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3" name="Content Placeholder 11"/>
          <p:cNvSpPr>
            <a:spLocks noGrp="1"/>
          </p:cNvSpPr>
          <p:nvPr>
            <p:ph sz="quarter" idx="14"/>
          </p:nvPr>
        </p:nvSpPr>
        <p:spPr>
          <a:xfrm>
            <a:off x="4615815" y="1298448"/>
            <a:ext cx="4251960" cy="4937760"/>
          </a:xfrm>
        </p:spPr>
        <p:txBody>
          <a:bodyPr/>
          <a:lstStyle>
            <a:lvl1pPr>
              <a:defRPr sz="2000"/>
            </a:lvl1pPr>
            <a:lvl2pPr>
              <a:defRPr sz="18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3"/>
          <p:cNvSpPr>
            <a:spLocks noGrp="1"/>
          </p:cNvSpPr>
          <p:nvPr>
            <p:ph type="dt" sz="half" idx="15"/>
          </p:nvPr>
        </p:nvSpPr>
        <p:spPr/>
        <p:txBody>
          <a:bodyPr/>
          <a:lstStyle>
            <a:lvl1pPr>
              <a:defRPr/>
            </a:lvl1pPr>
          </a:lstStyle>
          <a:p>
            <a:pPr>
              <a:defRPr/>
            </a:pPr>
            <a:fld id="{DE22C083-C686-4BA8-893A-430B6C6EEC64}" type="datetime1">
              <a:rPr lang="cs-CZ"/>
              <a:pPr>
                <a:defRPr/>
              </a:pPr>
              <a:t>07.02.2017</a:t>
            </a:fld>
            <a:endParaRPr lang="cs-CZ"/>
          </a:p>
        </p:txBody>
      </p:sp>
      <p:sp>
        <p:nvSpPr>
          <p:cNvPr id="6" name="Footer Placeholder 4"/>
          <p:cNvSpPr>
            <a:spLocks noGrp="1"/>
          </p:cNvSpPr>
          <p:nvPr>
            <p:ph type="ftr" sz="quarter" idx="16"/>
          </p:nvPr>
        </p:nvSpPr>
        <p:spPr/>
        <p:txBody>
          <a:bodyPr/>
          <a:lstStyle>
            <a:lvl1pPr>
              <a:defRPr/>
            </a:lvl1pPr>
          </a:lstStyle>
          <a:p>
            <a:pPr>
              <a:defRPr/>
            </a:pPr>
            <a:r>
              <a:rPr lang="cs-CZ"/>
              <a:t>Seminář UNCE, Praha, 6.6.2012 - Jiří Mikšovský: Doplňování souborů klimatických dat …                                jiri.miksovsky@mff.cuni.cz </a:t>
            </a:r>
          </a:p>
        </p:txBody>
      </p:sp>
      <p:sp>
        <p:nvSpPr>
          <p:cNvPr id="7" name="Slide Number Placeholder 5"/>
          <p:cNvSpPr>
            <a:spLocks noGrp="1"/>
          </p:cNvSpPr>
          <p:nvPr>
            <p:ph type="sldNum" sz="quarter" idx="17"/>
          </p:nvPr>
        </p:nvSpPr>
        <p:spPr/>
        <p:txBody>
          <a:bodyPr/>
          <a:lstStyle>
            <a:lvl1pPr>
              <a:defRPr/>
            </a:lvl1pPr>
          </a:lstStyle>
          <a:p>
            <a:pPr>
              <a:defRPr/>
            </a:pPr>
            <a:fld id="{A2C461AF-E5DB-4B5D-806C-FB630FF425B9}" type="slidenum">
              <a:rPr lang="cs-CZ"/>
              <a:pPr>
                <a:defRPr/>
              </a:pPr>
              <a:t>‹#›</a:t>
            </a:fld>
            <a:endParaRPr lang="cs-CZ"/>
          </a:p>
        </p:txBody>
      </p:sp>
    </p:spTree>
    <p:extLst>
      <p:ext uri="{BB962C8B-B14F-4D97-AF65-F5344CB8AC3E}">
        <p14:creationId xmlns:p14="http://schemas.microsoft.com/office/powerpoint/2010/main" val="1362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76225" y="228601"/>
            <a:ext cx="8591550" cy="1066800"/>
          </a:xfrm>
          <a:prstGeom prst="rect">
            <a:avLst/>
          </a:prstGeom>
        </p:spPr>
        <p:txBody>
          <a:bodyPr rtlCol="0">
            <a:normAutofit/>
          </a:bodyPr>
          <a:lstStyle/>
          <a:p>
            <a:r>
              <a:rPr lang="cs-CZ" smtClean="0"/>
              <a:t>Kliknutím lze upravit styl.</a:t>
            </a:r>
            <a:endParaRPr lang="en-US" dirty="0"/>
          </a:p>
        </p:txBody>
      </p:sp>
      <p:sp>
        <p:nvSpPr>
          <p:cNvPr id="14" name="Content Placeholder 11"/>
          <p:cNvSpPr>
            <a:spLocks noGrp="1"/>
          </p:cNvSpPr>
          <p:nvPr>
            <p:ph sz="quarter" idx="13"/>
          </p:nvPr>
        </p:nvSpPr>
        <p:spPr>
          <a:xfrm>
            <a:off x="276225" y="1810512"/>
            <a:ext cx="4251960" cy="4425696"/>
          </a:xfrm>
        </p:spPr>
        <p:txBody>
          <a:bodyPr/>
          <a:lstStyle>
            <a:lvl1pPr>
              <a:defRPr sz="2000"/>
            </a:lvl1pPr>
            <a:lvl2pPr>
              <a:defRPr sz="18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5" name="Content Placeholder 11"/>
          <p:cNvSpPr>
            <a:spLocks noGrp="1"/>
          </p:cNvSpPr>
          <p:nvPr>
            <p:ph sz="quarter" idx="14"/>
          </p:nvPr>
        </p:nvSpPr>
        <p:spPr>
          <a:xfrm>
            <a:off x="4615815" y="1810512"/>
            <a:ext cx="4251960" cy="4425696"/>
          </a:xfrm>
        </p:spPr>
        <p:txBody>
          <a:bodyPr/>
          <a:lstStyle>
            <a:lvl1pPr>
              <a:defRPr sz="2000"/>
            </a:lvl1pPr>
            <a:lvl2pPr>
              <a:defRPr sz="18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20" name="Text Placeholder 3"/>
          <p:cNvSpPr>
            <a:spLocks noGrp="1"/>
          </p:cNvSpPr>
          <p:nvPr>
            <p:ph type="body" sz="half" idx="2"/>
          </p:nvPr>
        </p:nvSpPr>
        <p:spPr>
          <a:xfrm>
            <a:off x="276225" y="1298448"/>
            <a:ext cx="4248150" cy="509587"/>
          </a:xfrm>
        </p:spPr>
        <p:txBody>
          <a:bodyPr anchor="ct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21" name="Text Placeholder 3"/>
          <p:cNvSpPr>
            <a:spLocks noGrp="1"/>
          </p:cNvSpPr>
          <p:nvPr>
            <p:ph type="body" sz="half" idx="15"/>
          </p:nvPr>
        </p:nvSpPr>
        <p:spPr>
          <a:xfrm>
            <a:off x="4615815" y="1298448"/>
            <a:ext cx="4248150" cy="509587"/>
          </a:xfrm>
        </p:spPr>
        <p:txBody>
          <a:bodyPr anchor="ct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7" name="Date Placeholder 3"/>
          <p:cNvSpPr>
            <a:spLocks noGrp="1"/>
          </p:cNvSpPr>
          <p:nvPr>
            <p:ph type="dt" sz="half" idx="16"/>
          </p:nvPr>
        </p:nvSpPr>
        <p:spPr/>
        <p:txBody>
          <a:bodyPr/>
          <a:lstStyle>
            <a:lvl1pPr>
              <a:defRPr/>
            </a:lvl1pPr>
          </a:lstStyle>
          <a:p>
            <a:pPr>
              <a:defRPr/>
            </a:pPr>
            <a:fld id="{A66C3469-7D6A-4A5F-9A76-96E6E85DC0E3}" type="datetime1">
              <a:rPr lang="cs-CZ"/>
              <a:pPr>
                <a:defRPr/>
              </a:pPr>
              <a:t>07.02.2017</a:t>
            </a:fld>
            <a:endParaRPr lang="cs-CZ"/>
          </a:p>
        </p:txBody>
      </p:sp>
      <p:sp>
        <p:nvSpPr>
          <p:cNvPr id="8" name="Footer Placeholder 4"/>
          <p:cNvSpPr>
            <a:spLocks noGrp="1"/>
          </p:cNvSpPr>
          <p:nvPr>
            <p:ph type="ftr" sz="quarter" idx="17"/>
          </p:nvPr>
        </p:nvSpPr>
        <p:spPr/>
        <p:txBody>
          <a:bodyPr/>
          <a:lstStyle>
            <a:lvl1pPr>
              <a:defRPr/>
            </a:lvl1pPr>
          </a:lstStyle>
          <a:p>
            <a:pPr>
              <a:defRPr/>
            </a:pPr>
            <a:r>
              <a:rPr lang="cs-CZ"/>
              <a:t>Seminář UNCE, Praha, 6.6.2012 - Jiří Mikšovský: Doplňování souborů klimatických dat …                                jiri.miksovsky@mff.cuni.cz </a:t>
            </a:r>
          </a:p>
        </p:txBody>
      </p:sp>
      <p:sp>
        <p:nvSpPr>
          <p:cNvPr id="9" name="Slide Number Placeholder 5"/>
          <p:cNvSpPr>
            <a:spLocks noGrp="1"/>
          </p:cNvSpPr>
          <p:nvPr>
            <p:ph type="sldNum" sz="quarter" idx="18"/>
          </p:nvPr>
        </p:nvSpPr>
        <p:spPr/>
        <p:txBody>
          <a:bodyPr/>
          <a:lstStyle>
            <a:lvl1pPr>
              <a:defRPr/>
            </a:lvl1pPr>
          </a:lstStyle>
          <a:p>
            <a:pPr>
              <a:defRPr/>
            </a:pPr>
            <a:fld id="{6977DF2D-05F1-40F9-AA1C-8A339700EF07}" type="slidenum">
              <a:rPr lang="cs-CZ"/>
              <a:pPr>
                <a:defRPr/>
              </a:pPr>
              <a:t>‹#›</a:t>
            </a:fld>
            <a:endParaRPr lang="cs-CZ"/>
          </a:p>
        </p:txBody>
      </p:sp>
    </p:spTree>
    <p:extLst>
      <p:ext uri="{BB962C8B-B14F-4D97-AF65-F5344CB8AC3E}">
        <p14:creationId xmlns:p14="http://schemas.microsoft.com/office/powerpoint/2010/main" val="175357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276225" y="228601"/>
            <a:ext cx="8591550" cy="1066800"/>
          </a:xfrm>
          <a:prstGeom prst="rect">
            <a:avLst/>
          </a:prstGeom>
        </p:spPr>
        <p:txBody>
          <a:bodyPr rtlCol="0">
            <a:normAutofit/>
          </a:bodyPr>
          <a:lstStyle/>
          <a:p>
            <a:r>
              <a:rPr lang="cs-CZ" smtClean="0"/>
              <a:t>Kliknutím lze upravit styl.</a:t>
            </a:r>
            <a:endParaRPr lang="en-US" dirty="0"/>
          </a:p>
        </p:txBody>
      </p:sp>
      <p:sp>
        <p:nvSpPr>
          <p:cNvPr id="3" name="Date Placeholder 3"/>
          <p:cNvSpPr>
            <a:spLocks noGrp="1"/>
          </p:cNvSpPr>
          <p:nvPr>
            <p:ph type="dt" sz="half" idx="10"/>
          </p:nvPr>
        </p:nvSpPr>
        <p:spPr/>
        <p:txBody>
          <a:bodyPr/>
          <a:lstStyle>
            <a:lvl1pPr>
              <a:defRPr/>
            </a:lvl1pPr>
          </a:lstStyle>
          <a:p>
            <a:pPr>
              <a:defRPr/>
            </a:pPr>
            <a:fld id="{C5325F2F-0C46-441C-87B1-5B8F43A9CEBD}" type="datetime1">
              <a:rPr lang="cs-CZ"/>
              <a:pPr>
                <a:defRPr/>
              </a:pPr>
              <a:t>07.02.2017</a:t>
            </a:fld>
            <a:endParaRPr lang="cs-CZ"/>
          </a:p>
        </p:txBody>
      </p:sp>
      <p:sp>
        <p:nvSpPr>
          <p:cNvPr id="4" name="Footer Placeholder 4"/>
          <p:cNvSpPr>
            <a:spLocks noGrp="1"/>
          </p:cNvSpPr>
          <p:nvPr>
            <p:ph type="ftr" sz="quarter" idx="11"/>
          </p:nvPr>
        </p:nvSpPr>
        <p:spPr/>
        <p:txBody>
          <a:bodyPr/>
          <a:lstStyle>
            <a:lvl1pPr>
              <a:defRPr/>
            </a:lvl1pPr>
          </a:lstStyle>
          <a:p>
            <a:pPr>
              <a:defRPr/>
            </a:pPr>
            <a:r>
              <a:rPr lang="cs-CZ"/>
              <a:t>Seminář UNCE, Praha, 6.6.2012 - Jiří Mikšovský: Doplňování souborů klimatických dat …                                jiri.miksovsky@mff.cuni.cz </a:t>
            </a:r>
          </a:p>
        </p:txBody>
      </p:sp>
      <p:sp>
        <p:nvSpPr>
          <p:cNvPr id="5" name="Slide Number Placeholder 5"/>
          <p:cNvSpPr>
            <a:spLocks noGrp="1"/>
          </p:cNvSpPr>
          <p:nvPr>
            <p:ph type="sldNum" sz="quarter" idx="12"/>
          </p:nvPr>
        </p:nvSpPr>
        <p:spPr/>
        <p:txBody>
          <a:bodyPr/>
          <a:lstStyle>
            <a:lvl1pPr>
              <a:defRPr/>
            </a:lvl1pPr>
          </a:lstStyle>
          <a:p>
            <a:pPr>
              <a:defRPr/>
            </a:pPr>
            <a:fld id="{C0A60403-03FF-4322-9E69-19EF8A520B57}" type="slidenum">
              <a:rPr lang="cs-CZ"/>
              <a:pPr>
                <a:defRPr/>
              </a:pPr>
              <a:t>‹#›</a:t>
            </a:fld>
            <a:endParaRPr lang="cs-CZ"/>
          </a:p>
        </p:txBody>
      </p:sp>
    </p:spTree>
    <p:extLst>
      <p:ext uri="{BB962C8B-B14F-4D97-AF65-F5344CB8AC3E}">
        <p14:creationId xmlns:p14="http://schemas.microsoft.com/office/powerpoint/2010/main" val="309536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3FEC4A-10D1-40C7-89D9-607BE9B1903A}" type="datetime1">
              <a:rPr lang="cs-CZ"/>
              <a:pPr>
                <a:defRPr/>
              </a:pPr>
              <a:t>07.02.2017</a:t>
            </a:fld>
            <a:endParaRPr lang="cs-CZ"/>
          </a:p>
        </p:txBody>
      </p:sp>
      <p:sp>
        <p:nvSpPr>
          <p:cNvPr id="3" name="Footer Placeholder 4"/>
          <p:cNvSpPr>
            <a:spLocks noGrp="1"/>
          </p:cNvSpPr>
          <p:nvPr>
            <p:ph type="ftr" sz="quarter" idx="11"/>
          </p:nvPr>
        </p:nvSpPr>
        <p:spPr/>
        <p:txBody>
          <a:bodyPr/>
          <a:lstStyle>
            <a:lvl1pPr>
              <a:defRPr/>
            </a:lvl1pPr>
          </a:lstStyle>
          <a:p>
            <a:pPr>
              <a:defRPr/>
            </a:pPr>
            <a:r>
              <a:rPr lang="cs-CZ"/>
              <a:t>Seminář UNCE, Praha, 6.6.2012 - Jiří Mikšovský: Doplňování souborů klimatických dat …                                jiri.miksovsky@mff.cuni.cz </a:t>
            </a:r>
          </a:p>
        </p:txBody>
      </p:sp>
      <p:sp>
        <p:nvSpPr>
          <p:cNvPr id="4" name="Slide Number Placeholder 5"/>
          <p:cNvSpPr>
            <a:spLocks noGrp="1"/>
          </p:cNvSpPr>
          <p:nvPr>
            <p:ph type="sldNum" sz="quarter" idx="12"/>
          </p:nvPr>
        </p:nvSpPr>
        <p:spPr/>
        <p:txBody>
          <a:bodyPr/>
          <a:lstStyle>
            <a:lvl1pPr>
              <a:defRPr/>
            </a:lvl1pPr>
          </a:lstStyle>
          <a:p>
            <a:pPr>
              <a:defRPr/>
            </a:pPr>
            <a:fld id="{1E9DBB3C-B932-4952-B2BF-515723713056}" type="slidenum">
              <a:rPr lang="cs-CZ"/>
              <a:pPr>
                <a:defRPr/>
              </a:pPr>
              <a:t>‹#›</a:t>
            </a:fld>
            <a:endParaRPr lang="cs-CZ"/>
          </a:p>
        </p:txBody>
      </p:sp>
    </p:spTree>
    <p:extLst>
      <p:ext uri="{BB962C8B-B14F-4D97-AF65-F5344CB8AC3E}">
        <p14:creationId xmlns:p14="http://schemas.microsoft.com/office/powerpoint/2010/main" val="608360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5" name="Rectangle 7"/>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Placeholder 1"/>
          <p:cNvSpPr>
            <a:spLocks noGrp="1"/>
          </p:cNvSpPr>
          <p:nvPr>
            <p:ph type="title"/>
          </p:nvPr>
        </p:nvSpPr>
        <p:spPr>
          <a:xfrm>
            <a:off x="276225" y="228601"/>
            <a:ext cx="2834640" cy="1298448"/>
          </a:xfrm>
          <a:prstGeom prst="rect">
            <a:avLst/>
          </a:prstGeom>
        </p:spPr>
        <p:txBody>
          <a:bodyPr rtlCol="0">
            <a:normAutofit/>
          </a:bodyPr>
          <a:lstStyle>
            <a:lvl1pPr>
              <a:defRPr sz="2400">
                <a:solidFill>
                  <a:schemeClr val="bg2"/>
                </a:solidFill>
              </a:defRPr>
            </a:lvl1pPr>
          </a:lstStyle>
          <a:p>
            <a:r>
              <a:rPr lang="cs-CZ" smtClean="0"/>
              <a:t>Kliknutím lze upravit styl.</a:t>
            </a:r>
            <a:endParaRPr lang="en-US" dirty="0"/>
          </a:p>
        </p:txBody>
      </p:sp>
      <p:sp>
        <p:nvSpPr>
          <p:cNvPr id="10" name="Content Placeholder 11"/>
          <p:cNvSpPr>
            <a:spLocks noGrp="1"/>
          </p:cNvSpPr>
          <p:nvPr>
            <p:ph sz="quarter" idx="14"/>
          </p:nvPr>
        </p:nvSpPr>
        <p:spPr>
          <a:xfrm>
            <a:off x="3775935" y="533400"/>
            <a:ext cx="5063266" cy="5702808"/>
          </a:xfrm>
        </p:spPr>
        <p:txBody>
          <a:bodyPr/>
          <a:lstStyle>
            <a:lvl1pPr>
              <a:defRPr sz="2000"/>
            </a:lvl1pPr>
            <a:lvl2pPr>
              <a:defRPr sz="18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1" name="Text Placeholder 3"/>
          <p:cNvSpPr>
            <a:spLocks noGrp="1"/>
          </p:cNvSpPr>
          <p:nvPr>
            <p:ph type="body" sz="half" idx="2"/>
          </p:nvPr>
        </p:nvSpPr>
        <p:spPr>
          <a:xfrm>
            <a:off x="276224" y="1539240"/>
            <a:ext cx="2834640" cy="4709160"/>
          </a:xfrm>
        </p:spPr>
        <p:txBody>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6" name="Date Placeholder 4"/>
          <p:cNvSpPr>
            <a:spLocks noGrp="1"/>
          </p:cNvSpPr>
          <p:nvPr>
            <p:ph type="dt" sz="half" idx="15"/>
          </p:nvPr>
        </p:nvSpPr>
        <p:spPr/>
        <p:txBody>
          <a:bodyPr/>
          <a:lstStyle>
            <a:lvl1pPr>
              <a:defRPr smtClean="0">
                <a:solidFill>
                  <a:schemeClr val="bg2"/>
                </a:solidFill>
              </a:defRPr>
            </a:lvl1pPr>
          </a:lstStyle>
          <a:p>
            <a:pPr>
              <a:defRPr/>
            </a:pPr>
            <a:fld id="{A810502A-C773-4B7A-803C-6A34E6805C1B}" type="datetime1">
              <a:rPr lang="cs-CZ"/>
              <a:pPr>
                <a:defRPr/>
              </a:pPr>
              <a:t>07.02.2017</a:t>
            </a:fld>
            <a:endParaRPr lang="cs-CZ"/>
          </a:p>
        </p:txBody>
      </p:sp>
      <p:sp>
        <p:nvSpPr>
          <p:cNvPr id="7" name="Footer Placeholder 5"/>
          <p:cNvSpPr>
            <a:spLocks noGrp="1"/>
          </p:cNvSpPr>
          <p:nvPr>
            <p:ph type="ftr" sz="quarter" idx="16"/>
          </p:nvPr>
        </p:nvSpPr>
        <p:spPr/>
        <p:txBody>
          <a:bodyPr/>
          <a:lstStyle>
            <a:lvl1pPr>
              <a:defRPr/>
            </a:lvl1pPr>
          </a:lstStyle>
          <a:p>
            <a:pPr>
              <a:defRPr/>
            </a:pPr>
            <a:r>
              <a:rPr lang="cs-CZ"/>
              <a:t>Seminář UNCE, Praha, 6.6.2012 - Jiří Mikšovský: Doplňování souborů klimatických dat …                                jiri.miksovsky@mff.cuni.cz </a:t>
            </a:r>
          </a:p>
        </p:txBody>
      </p:sp>
      <p:sp>
        <p:nvSpPr>
          <p:cNvPr id="8" name="Slide Number Placeholder 6"/>
          <p:cNvSpPr>
            <a:spLocks noGrp="1"/>
          </p:cNvSpPr>
          <p:nvPr>
            <p:ph type="sldNum" sz="quarter" idx="17"/>
          </p:nvPr>
        </p:nvSpPr>
        <p:spPr/>
        <p:txBody>
          <a:bodyPr/>
          <a:lstStyle>
            <a:lvl1pPr>
              <a:defRPr/>
            </a:lvl1pPr>
          </a:lstStyle>
          <a:p>
            <a:pPr>
              <a:defRPr/>
            </a:pPr>
            <a:fld id="{282A019E-7729-4999-9433-C0415C4612F7}" type="slidenum">
              <a:rPr lang="cs-CZ"/>
              <a:pPr>
                <a:defRPr/>
              </a:pPr>
              <a:t>‹#›</a:t>
            </a:fld>
            <a:endParaRPr lang="cs-CZ"/>
          </a:p>
        </p:txBody>
      </p:sp>
    </p:spTree>
    <p:extLst>
      <p:ext uri="{BB962C8B-B14F-4D97-AF65-F5344CB8AC3E}">
        <p14:creationId xmlns:p14="http://schemas.microsoft.com/office/powerpoint/2010/main" val="3444313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5" name="Rectangle 12"/>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endParaRPr lang="en-US" noProof="0"/>
          </a:p>
        </p:txBody>
      </p:sp>
      <p:sp>
        <p:nvSpPr>
          <p:cNvPr id="21" name="Title Placeholder 1"/>
          <p:cNvSpPr>
            <a:spLocks noGrp="1"/>
          </p:cNvSpPr>
          <p:nvPr>
            <p:ph type="title"/>
          </p:nvPr>
        </p:nvSpPr>
        <p:spPr>
          <a:xfrm>
            <a:off x="276224" y="228600"/>
            <a:ext cx="2834640" cy="1295399"/>
          </a:xfrm>
          <a:prstGeom prst="rect">
            <a:avLst/>
          </a:prstGeom>
        </p:spPr>
        <p:txBody>
          <a:bodyPr rtlCol="0">
            <a:normAutofit/>
          </a:bodyPr>
          <a:lstStyle>
            <a:lvl1pPr>
              <a:defRPr sz="2400">
                <a:solidFill>
                  <a:schemeClr val="bg2"/>
                </a:solidFill>
              </a:defRPr>
            </a:lvl1pPr>
          </a:lstStyle>
          <a:p>
            <a:r>
              <a:rPr lang="cs-CZ" smtClean="0"/>
              <a:t>Kliknutím lze upravit styl.</a:t>
            </a:r>
            <a:endParaRPr lang="en-US" dirty="0"/>
          </a:p>
        </p:txBody>
      </p:sp>
      <p:sp>
        <p:nvSpPr>
          <p:cNvPr id="25" name="Text Placeholder 24"/>
          <p:cNvSpPr>
            <a:spLocks noGrp="1"/>
          </p:cNvSpPr>
          <p:nvPr>
            <p:ph type="body" sz="quarter" idx="13"/>
          </p:nvPr>
        </p:nvSpPr>
        <p:spPr>
          <a:xfrm>
            <a:off x="274320" y="1536192"/>
            <a:ext cx="2834640" cy="4712208"/>
          </a:xfrm>
        </p:spPr>
        <p:txBody>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cs-CZ" smtClean="0"/>
              <a:t>Kliknutím lze upravit styly předlohy textu.</a:t>
            </a:r>
          </a:p>
        </p:txBody>
      </p:sp>
      <p:sp>
        <p:nvSpPr>
          <p:cNvPr id="6" name="Date Placeholder 4"/>
          <p:cNvSpPr>
            <a:spLocks noGrp="1"/>
          </p:cNvSpPr>
          <p:nvPr>
            <p:ph type="dt" sz="half" idx="14"/>
          </p:nvPr>
        </p:nvSpPr>
        <p:spPr/>
        <p:txBody>
          <a:bodyPr/>
          <a:lstStyle>
            <a:lvl1pPr>
              <a:defRPr smtClean="0">
                <a:solidFill>
                  <a:schemeClr val="bg2"/>
                </a:solidFill>
              </a:defRPr>
            </a:lvl1pPr>
          </a:lstStyle>
          <a:p>
            <a:pPr>
              <a:defRPr/>
            </a:pPr>
            <a:fld id="{9EEC0149-3B49-4C0A-AC4D-6CF0AC411507}" type="datetime1">
              <a:rPr lang="cs-CZ"/>
              <a:pPr>
                <a:defRPr/>
              </a:pPr>
              <a:t>07.02.2017</a:t>
            </a:fld>
            <a:endParaRPr lang="cs-CZ"/>
          </a:p>
        </p:txBody>
      </p:sp>
      <p:sp>
        <p:nvSpPr>
          <p:cNvPr id="7" name="Footer Placeholder 5"/>
          <p:cNvSpPr>
            <a:spLocks noGrp="1"/>
          </p:cNvSpPr>
          <p:nvPr>
            <p:ph type="ftr" sz="quarter" idx="15"/>
          </p:nvPr>
        </p:nvSpPr>
        <p:spPr/>
        <p:txBody>
          <a:bodyPr/>
          <a:lstStyle>
            <a:lvl1pPr>
              <a:defRPr/>
            </a:lvl1pPr>
          </a:lstStyle>
          <a:p>
            <a:pPr>
              <a:defRPr/>
            </a:pPr>
            <a:r>
              <a:rPr lang="cs-CZ"/>
              <a:t>Seminář UNCE, Praha, 6.6.2012 - Jiří Mikšovský: Doplňování souborů klimatických dat …                                jiri.miksovsky@mff.cuni.cz </a:t>
            </a:r>
          </a:p>
        </p:txBody>
      </p:sp>
      <p:sp>
        <p:nvSpPr>
          <p:cNvPr id="8" name="Slide Number Placeholder 6"/>
          <p:cNvSpPr>
            <a:spLocks noGrp="1"/>
          </p:cNvSpPr>
          <p:nvPr>
            <p:ph type="sldNum" sz="quarter" idx="16"/>
          </p:nvPr>
        </p:nvSpPr>
        <p:spPr/>
        <p:txBody>
          <a:bodyPr/>
          <a:lstStyle>
            <a:lvl1pPr>
              <a:defRPr/>
            </a:lvl1pPr>
          </a:lstStyle>
          <a:p>
            <a:pPr>
              <a:defRPr/>
            </a:pPr>
            <a:fld id="{8BD718C4-04E9-4A17-A50B-7FB8275C8644}" type="slidenum">
              <a:rPr lang="cs-CZ"/>
              <a:pPr>
                <a:defRPr/>
              </a:pPr>
              <a:t>‹#›</a:t>
            </a:fld>
            <a:endParaRPr lang="cs-CZ"/>
          </a:p>
        </p:txBody>
      </p:sp>
    </p:spTree>
    <p:extLst>
      <p:ext uri="{BB962C8B-B14F-4D97-AF65-F5344CB8AC3E}">
        <p14:creationId xmlns:p14="http://schemas.microsoft.com/office/powerpoint/2010/main" val="1121665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6225" y="228600"/>
            <a:ext cx="859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s-CZ" altLang="cs-CZ" smtClean="0"/>
              <a:t>Kliknutím lze upravit styl.</a:t>
            </a:r>
            <a:endParaRPr lang="en-US" altLang="cs-CZ" smtClean="0"/>
          </a:p>
        </p:txBody>
      </p:sp>
      <p:sp>
        <p:nvSpPr>
          <p:cNvPr id="3" name="Text Placeholder 2"/>
          <p:cNvSpPr>
            <a:spLocks noGrp="1"/>
          </p:cNvSpPr>
          <p:nvPr>
            <p:ph type="body" idx="1"/>
          </p:nvPr>
        </p:nvSpPr>
        <p:spPr>
          <a:xfrm>
            <a:off x="276225" y="1295400"/>
            <a:ext cx="8591550" cy="493395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fontAlgn="auto">
              <a:spcBef>
                <a:spcPts val="0"/>
              </a:spcBef>
              <a:spcAft>
                <a:spcPts val="0"/>
              </a:spcAft>
              <a:defRPr sz="1050" b="1" smtClean="0">
                <a:solidFill>
                  <a:schemeClr val="tx2"/>
                </a:solidFill>
                <a:latin typeface="+mn-lt"/>
                <a:cs typeface="+mn-cs"/>
              </a:defRPr>
            </a:lvl1pPr>
          </a:lstStyle>
          <a:p>
            <a:pPr>
              <a:defRPr/>
            </a:pPr>
            <a:fld id="{20250E68-2E9B-4B03-A98D-F44A8BAA6E96}" type="datetime1">
              <a:rPr lang="cs-CZ"/>
              <a:pPr>
                <a:defRPr/>
              </a:pPr>
              <a:t>07.02.2017</a:t>
            </a:fld>
            <a:endParaRPr lang="cs-CZ"/>
          </a:p>
        </p:txBody>
      </p:sp>
      <p:sp>
        <p:nvSpPr>
          <p:cNvPr id="5" name="Footer Placeholder 4"/>
          <p:cNvSpPr>
            <a:spLocks noGrp="1"/>
          </p:cNvSpPr>
          <p:nvPr>
            <p:ph type="ftr" sz="quarter" idx="3"/>
          </p:nvPr>
        </p:nvSpPr>
        <p:spPr>
          <a:xfrm>
            <a:off x="3743325" y="6429375"/>
            <a:ext cx="4086225" cy="292100"/>
          </a:xfrm>
          <a:prstGeom prst="rect">
            <a:avLst/>
          </a:prstGeom>
        </p:spPr>
        <p:txBody>
          <a:bodyPr vert="horz" lIns="91440" tIns="45720" rIns="91440" bIns="45720" rtlCol="0" anchor="ctr">
            <a:normAutofit/>
          </a:bodyPr>
          <a:lstStyle>
            <a:lvl1pPr algn="l" fontAlgn="auto">
              <a:spcBef>
                <a:spcPts val="0"/>
              </a:spcBef>
              <a:spcAft>
                <a:spcPts val="0"/>
              </a:spcAft>
              <a:defRPr sz="1050" b="1" smtClean="0">
                <a:solidFill>
                  <a:schemeClr val="tx2"/>
                </a:solidFill>
                <a:latin typeface="+mn-lt"/>
                <a:cs typeface="+mn-cs"/>
              </a:defRPr>
            </a:lvl1pPr>
          </a:lstStyle>
          <a:p>
            <a:pPr>
              <a:defRPr/>
            </a:pPr>
            <a:r>
              <a:rPr lang="cs-CZ"/>
              <a:t>Seminář UNCE, Praha, 6.6.2012 - Jiří Mikšovský: Doplňování souborů klimatických dat …                                jiri.miksovsky@mff.cuni.cz </a:t>
            </a: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fontAlgn="auto">
              <a:spcBef>
                <a:spcPts val="0"/>
              </a:spcBef>
              <a:spcAft>
                <a:spcPts val="0"/>
              </a:spcAft>
              <a:defRPr sz="1600" b="1" smtClean="0">
                <a:solidFill>
                  <a:schemeClr val="tx2"/>
                </a:solidFill>
                <a:latin typeface="+mn-lt"/>
                <a:cs typeface="+mn-cs"/>
              </a:defRPr>
            </a:lvl1pPr>
          </a:lstStyle>
          <a:p>
            <a:pPr>
              <a:defRPr/>
            </a:pPr>
            <a:fld id="{C1066353-BAA8-476C-A959-75DE7EDB8E6B}"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05" r:id="rId4"/>
    <p:sldLayoutId id="2147483906" r:id="rId5"/>
    <p:sldLayoutId id="2147483907" r:id="rId6"/>
    <p:sldLayoutId id="2147483908" r:id="rId7"/>
    <p:sldLayoutId id="2147483914" r:id="rId8"/>
    <p:sldLayoutId id="2147483915" r:id="rId9"/>
    <p:sldLayoutId id="2147483909" r:id="rId10"/>
    <p:sldLayoutId id="2147483910" r:id="rId11"/>
  </p:sldLayoutIdLst>
  <p:hf hdr="0"/>
  <p:txStyles>
    <p:titleStyle>
      <a:lvl1pPr algn="l" rtl="0" fontAlgn="base">
        <a:spcBef>
          <a:spcPts val="400"/>
        </a:spcBef>
        <a:spcAft>
          <a:spcPct val="0"/>
        </a:spcAft>
        <a:defRPr sz="3600" kern="1200">
          <a:solidFill>
            <a:schemeClr val="tx2"/>
          </a:solidFill>
          <a:latin typeface="+mj-lt"/>
          <a:ea typeface="+mj-ea"/>
          <a:cs typeface="Tunga" pitchFamily="2"/>
        </a:defRPr>
      </a:lvl1pPr>
      <a:lvl2pPr algn="l" rtl="0" fontAlgn="base">
        <a:spcBef>
          <a:spcPts val="400"/>
        </a:spcBef>
        <a:spcAft>
          <a:spcPct val="0"/>
        </a:spcAft>
        <a:defRPr sz="3600">
          <a:solidFill>
            <a:schemeClr val="tx2"/>
          </a:solidFill>
          <a:latin typeface="Candara" pitchFamily="34" charset="0"/>
          <a:cs typeface="Tunga" pitchFamily="34" charset="0"/>
        </a:defRPr>
      </a:lvl2pPr>
      <a:lvl3pPr algn="l" rtl="0" fontAlgn="base">
        <a:spcBef>
          <a:spcPts val="400"/>
        </a:spcBef>
        <a:spcAft>
          <a:spcPct val="0"/>
        </a:spcAft>
        <a:defRPr sz="3600">
          <a:solidFill>
            <a:schemeClr val="tx2"/>
          </a:solidFill>
          <a:latin typeface="Candara" pitchFamily="34" charset="0"/>
          <a:cs typeface="Tunga" pitchFamily="34" charset="0"/>
        </a:defRPr>
      </a:lvl3pPr>
      <a:lvl4pPr algn="l" rtl="0" fontAlgn="base">
        <a:spcBef>
          <a:spcPts val="400"/>
        </a:spcBef>
        <a:spcAft>
          <a:spcPct val="0"/>
        </a:spcAft>
        <a:defRPr sz="3600">
          <a:solidFill>
            <a:schemeClr val="tx2"/>
          </a:solidFill>
          <a:latin typeface="Candara" pitchFamily="34" charset="0"/>
          <a:cs typeface="Tunga" pitchFamily="34" charset="0"/>
        </a:defRPr>
      </a:lvl4pPr>
      <a:lvl5pPr algn="l" rtl="0" fontAlgn="base">
        <a:spcBef>
          <a:spcPts val="400"/>
        </a:spcBef>
        <a:spcAft>
          <a:spcPct val="0"/>
        </a:spcAft>
        <a:defRPr sz="3600">
          <a:solidFill>
            <a:schemeClr val="tx2"/>
          </a:solidFill>
          <a:latin typeface="Candara" pitchFamily="34" charset="0"/>
          <a:cs typeface="Tunga" pitchFamily="34" charset="0"/>
        </a:defRPr>
      </a:lvl5pPr>
      <a:lvl6pPr marL="457200" algn="l" rtl="0" fontAlgn="base">
        <a:spcBef>
          <a:spcPts val="400"/>
        </a:spcBef>
        <a:spcAft>
          <a:spcPct val="0"/>
        </a:spcAft>
        <a:defRPr sz="3600">
          <a:solidFill>
            <a:schemeClr val="tx2"/>
          </a:solidFill>
          <a:latin typeface="Candara" pitchFamily="34" charset="0"/>
          <a:cs typeface="Tunga" pitchFamily="34" charset="0"/>
        </a:defRPr>
      </a:lvl6pPr>
      <a:lvl7pPr marL="914400" algn="l" rtl="0" fontAlgn="base">
        <a:spcBef>
          <a:spcPts val="400"/>
        </a:spcBef>
        <a:spcAft>
          <a:spcPct val="0"/>
        </a:spcAft>
        <a:defRPr sz="3600">
          <a:solidFill>
            <a:schemeClr val="tx2"/>
          </a:solidFill>
          <a:latin typeface="Candara" pitchFamily="34" charset="0"/>
          <a:cs typeface="Tunga" pitchFamily="34" charset="0"/>
        </a:defRPr>
      </a:lvl7pPr>
      <a:lvl8pPr marL="1371600" algn="l" rtl="0" fontAlgn="base">
        <a:spcBef>
          <a:spcPts val="400"/>
        </a:spcBef>
        <a:spcAft>
          <a:spcPct val="0"/>
        </a:spcAft>
        <a:defRPr sz="3600">
          <a:solidFill>
            <a:schemeClr val="tx2"/>
          </a:solidFill>
          <a:latin typeface="Candara" pitchFamily="34" charset="0"/>
          <a:cs typeface="Tunga" pitchFamily="34" charset="0"/>
        </a:defRPr>
      </a:lvl8pPr>
      <a:lvl9pPr marL="1828800" algn="l" rtl="0" fontAlgn="base">
        <a:spcBef>
          <a:spcPts val="400"/>
        </a:spcBef>
        <a:spcAft>
          <a:spcPct val="0"/>
        </a:spcAft>
        <a:defRPr sz="3600">
          <a:solidFill>
            <a:schemeClr val="tx2"/>
          </a:solidFill>
          <a:latin typeface="Candara" pitchFamily="34" charset="0"/>
          <a:cs typeface="Tunga" pitchFamily="34" charset="0"/>
        </a:defRPr>
      </a:lvl9pPr>
    </p:titleStyle>
    <p:bodyStyle>
      <a:lvl1pPr marL="171450" indent="-173038" algn="l" rtl="0" fontAlgn="base">
        <a:spcBef>
          <a:spcPts val="600"/>
        </a:spcBef>
        <a:spcAft>
          <a:spcPct val="0"/>
        </a:spcAft>
        <a:buClr>
          <a:schemeClr val="accent1"/>
        </a:buClr>
        <a:buFont typeface="Arial" charset="0"/>
        <a:buChar char="•"/>
        <a:defRPr sz="2200" kern="1200" spc="30">
          <a:solidFill>
            <a:schemeClr val="tx2"/>
          </a:solidFill>
          <a:latin typeface="+mn-lt"/>
          <a:ea typeface="+mn-ea"/>
          <a:cs typeface="Tahoma" pitchFamily="34" charset="0"/>
        </a:defRPr>
      </a:lvl1pPr>
      <a:lvl2pPr marL="344488" indent="-173038" algn="l" rtl="0" fontAlgn="base">
        <a:spcBef>
          <a:spcPts val="600"/>
        </a:spcBef>
        <a:spcAft>
          <a:spcPct val="0"/>
        </a:spcAft>
        <a:buClr>
          <a:schemeClr val="accent1"/>
        </a:buClr>
        <a:buFont typeface="Arial" charset="0"/>
        <a:buChar char="•"/>
        <a:defRPr sz="2000" kern="1200">
          <a:solidFill>
            <a:schemeClr val="tx2"/>
          </a:solidFill>
          <a:latin typeface="+mn-lt"/>
          <a:ea typeface="+mn-ea"/>
          <a:cs typeface="Tahoma" pitchFamily="34" charset="0"/>
        </a:defRPr>
      </a:lvl2pPr>
      <a:lvl3pPr marL="515938" indent="-173038" algn="l" rtl="0" fontAlgn="base">
        <a:spcBef>
          <a:spcPts val="600"/>
        </a:spcBef>
        <a:spcAft>
          <a:spcPct val="0"/>
        </a:spcAft>
        <a:buClr>
          <a:schemeClr val="accent1"/>
        </a:buClr>
        <a:buFont typeface="Arial" charset="0"/>
        <a:buChar char="•"/>
        <a:defRPr kern="1200">
          <a:solidFill>
            <a:schemeClr val="tx2"/>
          </a:solidFill>
          <a:latin typeface="+mn-lt"/>
          <a:ea typeface="+mn-ea"/>
          <a:cs typeface="Tahoma" pitchFamily="34" charset="0"/>
        </a:defRPr>
      </a:lvl3pPr>
      <a:lvl4pPr marL="688975" indent="-173038" algn="l" rtl="0" fontAlgn="base">
        <a:spcBef>
          <a:spcPts val="600"/>
        </a:spcBef>
        <a:spcAft>
          <a:spcPct val="0"/>
        </a:spcAft>
        <a:buClr>
          <a:schemeClr val="accent1"/>
        </a:buClr>
        <a:buFont typeface="Arial" charset="0"/>
        <a:buChar char="•"/>
        <a:defRPr sz="1600" kern="1200">
          <a:solidFill>
            <a:schemeClr val="tx2"/>
          </a:solidFill>
          <a:latin typeface="+mn-lt"/>
          <a:ea typeface="+mn-ea"/>
          <a:cs typeface="Tahoma" pitchFamily="34" charset="0"/>
        </a:defRPr>
      </a:lvl4pPr>
      <a:lvl5pPr marL="860425" indent="-173038" algn="l" rtl="0" fontAlgn="base">
        <a:spcBef>
          <a:spcPts val="600"/>
        </a:spcBef>
        <a:spcAft>
          <a:spcPct val="0"/>
        </a:spcAft>
        <a:buClr>
          <a:schemeClr val="accent1"/>
        </a:buClr>
        <a:buFont typeface="Arial" charset="0"/>
        <a:buChar char="•"/>
        <a:defRPr sz="1600" kern="120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1.png"/><Relationship Id="rId10" Type="http://schemas.openxmlformats.org/officeDocument/2006/relationships/image" Target="../media/image31.png"/><Relationship Id="rId4" Type="http://schemas.openxmlformats.org/officeDocument/2006/relationships/image" Target="../media/image20.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png"/><Relationship Id="rId7" Type="http://schemas.openxmlformats.org/officeDocument/2006/relationships/image" Target="../media/image15.emf"/><Relationship Id="rId12"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emf"/><Relationship Id="rId11" Type="http://schemas.openxmlformats.org/officeDocument/2006/relationships/image" Target="../media/image19.png"/><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1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Nadpis 2"/>
          <p:cNvSpPr>
            <a:spLocks noGrp="1"/>
          </p:cNvSpPr>
          <p:nvPr>
            <p:ph type="title"/>
          </p:nvPr>
        </p:nvSpPr>
        <p:spPr>
          <a:xfrm>
            <a:off x="-73964" y="504056"/>
            <a:ext cx="9326484" cy="1484784"/>
          </a:xfrm>
          <a:effectLst>
            <a:outerShdw blurRad="63500" dist="25400" dir="2700000" algn="tl" rotWithShape="0">
              <a:prstClr val="black">
                <a:alpha val="50000"/>
              </a:prstClr>
            </a:outerShdw>
          </a:effectLst>
        </p:spPr>
        <p:txBody>
          <a:bodyPr>
            <a:noAutofit/>
          </a:bodyPr>
          <a:lstStyle/>
          <a:p>
            <a:pPr algn="ctr" fontAlgn="auto">
              <a:lnSpc>
                <a:spcPct val="90000"/>
              </a:lnSpc>
              <a:spcAft>
                <a:spcPts val="0"/>
              </a:spcAft>
              <a:defRPr/>
            </a:pPr>
            <a:r>
              <a:rPr lang="en-US" sz="3400" b="1" smtClean="0">
                <a:cs typeface="Calibri" panose="020F0502020204030204" pitchFamily="34" charset="0"/>
              </a:rPr>
              <a:t>Global and local imprints of climate forcings </a:t>
            </a:r>
            <a:br>
              <a:rPr lang="en-US" sz="3400" b="1" smtClean="0">
                <a:cs typeface="Calibri" panose="020F0502020204030204" pitchFamily="34" charset="0"/>
              </a:rPr>
            </a:br>
            <a:r>
              <a:rPr lang="en-US" sz="3400" b="1" smtClean="0">
                <a:cs typeface="Calibri" panose="020F0502020204030204" pitchFamily="34" charset="0"/>
              </a:rPr>
              <a:t>in temperature data: a statistical perspective</a:t>
            </a:r>
            <a:r>
              <a:rPr lang="en-US" sz="3400" b="1" cap="small" smtClean="0">
                <a:solidFill>
                  <a:schemeClr val="tx1"/>
                </a:solidFill>
              </a:rPr>
              <a:t/>
            </a:r>
            <a:br>
              <a:rPr lang="en-US" sz="3400" b="1" cap="small" smtClean="0">
                <a:solidFill>
                  <a:schemeClr val="tx1"/>
                </a:solidFill>
              </a:rPr>
            </a:br>
            <a:endParaRPr lang="en-US" sz="3400" cap="small">
              <a:solidFill>
                <a:schemeClr val="tx1"/>
              </a:solidFill>
            </a:endParaRPr>
          </a:p>
        </p:txBody>
      </p:sp>
      <p:sp>
        <p:nvSpPr>
          <p:cNvPr id="8196" name="TextovéPole 3"/>
          <p:cNvSpPr txBox="1">
            <a:spLocks noChangeArrowheads="1"/>
          </p:cNvSpPr>
          <p:nvPr/>
        </p:nvSpPr>
        <p:spPr bwMode="auto">
          <a:xfrm>
            <a:off x="34925" y="6600825"/>
            <a:ext cx="22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r>
              <a:rPr lang="en-US" altLang="cs-CZ" sz="1300" b="1"/>
              <a:t> </a:t>
            </a:r>
          </a:p>
        </p:txBody>
      </p:sp>
      <p:pic>
        <p:nvPicPr>
          <p:cNvPr id="15" name="Picture 7" descr="logo3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6895" y="4581128"/>
            <a:ext cx="1824520" cy="180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Obdélník 1"/>
          <p:cNvSpPr/>
          <p:nvPr/>
        </p:nvSpPr>
        <p:spPr>
          <a:xfrm>
            <a:off x="179512" y="3092767"/>
            <a:ext cx="8784976" cy="1246495"/>
          </a:xfrm>
          <a:prstGeom prst="rect">
            <a:avLst/>
          </a:prstGeom>
          <a:effectLst>
            <a:outerShdw blurRad="63500" dist="25400" dir="2700000" algn="tl" rotWithShape="0">
              <a:prstClr val="black">
                <a:alpha val="50000"/>
              </a:prstClr>
            </a:outerShdw>
          </a:effectLst>
        </p:spPr>
        <p:txBody>
          <a:bodyPr wrap="square">
            <a:spAutoFit/>
          </a:bodyPr>
          <a:lstStyle/>
          <a:p>
            <a:pPr algn="ctr"/>
            <a:r>
              <a:rPr lang="en-US" sz="2400" b="1" dirty="0" smtClean="0">
                <a:latin typeface="+mj-lt"/>
              </a:rPr>
              <a:t>Department of Atmospheric Physics</a:t>
            </a:r>
          </a:p>
          <a:p>
            <a:pPr algn="ctr"/>
            <a:r>
              <a:rPr lang="en-US" sz="2400" b="1" dirty="0" smtClean="0">
                <a:latin typeface="+mj-lt"/>
              </a:rPr>
              <a:t> Faculty of Mathematics and Physics, Charles University, Prague</a:t>
            </a:r>
            <a:endParaRPr lang="cs-CZ" sz="2400" b="1" dirty="0" smtClean="0">
              <a:latin typeface="+mj-lt"/>
            </a:endParaRPr>
          </a:p>
          <a:p>
            <a:pPr algn="ctr"/>
            <a:endParaRPr lang="en-US" sz="300" b="1" dirty="0" smtClean="0">
              <a:latin typeface="+mj-lt"/>
            </a:endParaRPr>
          </a:p>
          <a:p>
            <a:pPr algn="ctr"/>
            <a:r>
              <a:rPr lang="en-US" sz="2400" dirty="0" smtClean="0">
                <a:latin typeface="+mj-lt"/>
              </a:rPr>
              <a:t>jiri@miksovsky.info</a:t>
            </a:r>
            <a:endParaRPr lang="en-US" sz="2400" dirty="0">
              <a:latin typeface="+mj-lt"/>
            </a:endParaRPr>
          </a:p>
        </p:txBody>
      </p:sp>
      <p:sp>
        <p:nvSpPr>
          <p:cNvPr id="8" name="Nadpis 2"/>
          <p:cNvSpPr txBox="1">
            <a:spLocks/>
          </p:cNvSpPr>
          <p:nvPr/>
        </p:nvSpPr>
        <p:spPr bwMode="auto">
          <a:xfrm>
            <a:off x="1115616" y="2204864"/>
            <a:ext cx="6768752" cy="700389"/>
          </a:xfrm>
          <a:prstGeom prst="rect">
            <a:avLst/>
          </a:prstGeom>
          <a:noFill/>
          <a:ln>
            <a:noFill/>
          </a:ln>
          <a:effectLst>
            <a:outerShdw blurRad="63500" dist="25400" dir="2700000" algn="tl" rotWithShape="0">
              <a:prstClr val="black">
                <a:alpha val="5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fontAlgn="base">
              <a:spcBef>
                <a:spcPts val="400"/>
              </a:spcBef>
              <a:spcAft>
                <a:spcPct val="0"/>
              </a:spcAft>
              <a:defRPr sz="3600" kern="1200">
                <a:solidFill>
                  <a:schemeClr val="tx2"/>
                </a:solidFill>
                <a:latin typeface="+mj-lt"/>
                <a:ea typeface="+mj-ea"/>
                <a:cs typeface="Tunga" pitchFamily="2"/>
              </a:defRPr>
            </a:lvl1pPr>
            <a:lvl2pPr algn="l" rtl="0" fontAlgn="base">
              <a:spcBef>
                <a:spcPts val="400"/>
              </a:spcBef>
              <a:spcAft>
                <a:spcPct val="0"/>
              </a:spcAft>
              <a:defRPr sz="3600">
                <a:solidFill>
                  <a:schemeClr val="tx2"/>
                </a:solidFill>
                <a:latin typeface="Candara" pitchFamily="34" charset="0"/>
                <a:cs typeface="Tunga" pitchFamily="34" charset="0"/>
              </a:defRPr>
            </a:lvl2pPr>
            <a:lvl3pPr algn="l" rtl="0" fontAlgn="base">
              <a:spcBef>
                <a:spcPts val="400"/>
              </a:spcBef>
              <a:spcAft>
                <a:spcPct val="0"/>
              </a:spcAft>
              <a:defRPr sz="3600">
                <a:solidFill>
                  <a:schemeClr val="tx2"/>
                </a:solidFill>
                <a:latin typeface="Candara" pitchFamily="34" charset="0"/>
                <a:cs typeface="Tunga" pitchFamily="34" charset="0"/>
              </a:defRPr>
            </a:lvl3pPr>
            <a:lvl4pPr algn="l" rtl="0" fontAlgn="base">
              <a:spcBef>
                <a:spcPts val="400"/>
              </a:spcBef>
              <a:spcAft>
                <a:spcPct val="0"/>
              </a:spcAft>
              <a:defRPr sz="3600">
                <a:solidFill>
                  <a:schemeClr val="tx2"/>
                </a:solidFill>
                <a:latin typeface="Candara" pitchFamily="34" charset="0"/>
                <a:cs typeface="Tunga" pitchFamily="34" charset="0"/>
              </a:defRPr>
            </a:lvl4pPr>
            <a:lvl5pPr algn="l" rtl="0" fontAlgn="base">
              <a:spcBef>
                <a:spcPts val="400"/>
              </a:spcBef>
              <a:spcAft>
                <a:spcPct val="0"/>
              </a:spcAft>
              <a:defRPr sz="3600">
                <a:solidFill>
                  <a:schemeClr val="tx2"/>
                </a:solidFill>
                <a:latin typeface="Candara" pitchFamily="34" charset="0"/>
                <a:cs typeface="Tunga" pitchFamily="34" charset="0"/>
              </a:defRPr>
            </a:lvl5pPr>
            <a:lvl6pPr marL="457200" algn="l" rtl="0" fontAlgn="base">
              <a:spcBef>
                <a:spcPts val="400"/>
              </a:spcBef>
              <a:spcAft>
                <a:spcPct val="0"/>
              </a:spcAft>
              <a:defRPr sz="3600">
                <a:solidFill>
                  <a:schemeClr val="tx2"/>
                </a:solidFill>
                <a:latin typeface="Candara" pitchFamily="34" charset="0"/>
                <a:cs typeface="Tunga" pitchFamily="34" charset="0"/>
              </a:defRPr>
            </a:lvl6pPr>
            <a:lvl7pPr marL="914400" algn="l" rtl="0" fontAlgn="base">
              <a:spcBef>
                <a:spcPts val="400"/>
              </a:spcBef>
              <a:spcAft>
                <a:spcPct val="0"/>
              </a:spcAft>
              <a:defRPr sz="3600">
                <a:solidFill>
                  <a:schemeClr val="tx2"/>
                </a:solidFill>
                <a:latin typeface="Candara" pitchFamily="34" charset="0"/>
                <a:cs typeface="Tunga" pitchFamily="34" charset="0"/>
              </a:defRPr>
            </a:lvl7pPr>
            <a:lvl8pPr marL="1371600" algn="l" rtl="0" fontAlgn="base">
              <a:spcBef>
                <a:spcPts val="400"/>
              </a:spcBef>
              <a:spcAft>
                <a:spcPct val="0"/>
              </a:spcAft>
              <a:defRPr sz="3600">
                <a:solidFill>
                  <a:schemeClr val="tx2"/>
                </a:solidFill>
                <a:latin typeface="Candara" pitchFamily="34" charset="0"/>
                <a:cs typeface="Tunga" pitchFamily="34" charset="0"/>
              </a:defRPr>
            </a:lvl8pPr>
            <a:lvl9pPr marL="1828800" algn="l" rtl="0" fontAlgn="base">
              <a:spcBef>
                <a:spcPts val="400"/>
              </a:spcBef>
              <a:spcAft>
                <a:spcPct val="0"/>
              </a:spcAft>
              <a:defRPr sz="3600">
                <a:solidFill>
                  <a:schemeClr val="tx2"/>
                </a:solidFill>
                <a:latin typeface="Candara" pitchFamily="34" charset="0"/>
                <a:cs typeface="Tunga" pitchFamily="34" charset="0"/>
              </a:defRPr>
            </a:lvl9pPr>
          </a:lstStyle>
          <a:p>
            <a:pPr algn="ctr" fontAlgn="auto">
              <a:spcAft>
                <a:spcPts val="0"/>
              </a:spcAft>
              <a:defRPr/>
            </a:pPr>
            <a:r>
              <a:rPr lang="en-US" sz="2400" b="1" cap="small" err="1" smtClean="0">
                <a:solidFill>
                  <a:srgbClr val="000000"/>
                </a:solidFill>
              </a:rPr>
              <a:t>Jiří</a:t>
            </a:r>
            <a:r>
              <a:rPr lang="en-US" sz="2400" b="1" cap="small" smtClean="0">
                <a:solidFill>
                  <a:srgbClr val="000000"/>
                </a:solidFill>
              </a:rPr>
              <a:t> </a:t>
            </a:r>
            <a:r>
              <a:rPr lang="en-US" sz="2400" b="1" cap="small" err="1" smtClean="0">
                <a:solidFill>
                  <a:srgbClr val="000000"/>
                </a:solidFill>
              </a:rPr>
              <a:t>Mikšovský</a:t>
            </a:r>
            <a:r>
              <a:rPr lang="en-US" sz="2400" b="1" cap="small" smtClean="0">
                <a:solidFill>
                  <a:srgbClr val="000000"/>
                </a:solidFill>
              </a:rPr>
              <a:t>, </a:t>
            </a:r>
            <a:r>
              <a:rPr lang="en-US" sz="2400" cap="small" smtClean="0">
                <a:solidFill>
                  <a:srgbClr val="000000"/>
                </a:solidFill>
              </a:rPr>
              <a:t>Eva </a:t>
            </a:r>
            <a:r>
              <a:rPr lang="en-US" sz="2400" cap="small" err="1" smtClean="0">
                <a:solidFill>
                  <a:srgbClr val="000000"/>
                </a:solidFill>
              </a:rPr>
              <a:t>Holtanová</a:t>
            </a:r>
            <a:r>
              <a:rPr lang="en-US" sz="2400" cap="small" smtClean="0">
                <a:solidFill>
                  <a:srgbClr val="000000"/>
                </a:solidFill>
              </a:rPr>
              <a:t>, Petr </a:t>
            </a:r>
            <a:r>
              <a:rPr lang="en-US" sz="2400" cap="small" err="1" smtClean="0">
                <a:solidFill>
                  <a:srgbClr val="000000"/>
                </a:solidFill>
              </a:rPr>
              <a:t>Pišoft</a:t>
            </a:r>
            <a:r>
              <a:rPr lang="en-US" sz="2400" cap="small" smtClean="0">
                <a:solidFill>
                  <a:srgbClr val="000000"/>
                </a:solidFill>
              </a:rPr>
              <a:t> </a:t>
            </a:r>
            <a:endParaRPr lang="en-US" sz="2400" cap="small">
              <a:solidFill>
                <a:srgbClr val="000000"/>
              </a:solidFill>
            </a:endParaRPr>
          </a:p>
        </p:txBody>
      </p:sp>
      <p:sp>
        <p:nvSpPr>
          <p:cNvPr id="4" name="Obdélník 3"/>
          <p:cNvSpPr/>
          <p:nvPr/>
        </p:nvSpPr>
        <p:spPr>
          <a:xfrm>
            <a:off x="2555776" y="6488668"/>
            <a:ext cx="4334841" cy="369332"/>
          </a:xfrm>
          <a:prstGeom prst="rect">
            <a:avLst/>
          </a:prstGeom>
        </p:spPr>
        <p:txBody>
          <a:bodyPr wrap="none">
            <a:spAutoFit/>
          </a:bodyPr>
          <a:lstStyle/>
          <a:p>
            <a:pPr>
              <a:defRPr/>
            </a:pPr>
            <a:r>
              <a:rPr lang="en-US" cap="small" dirty="0" smtClean="0">
                <a:solidFill>
                  <a:srgbClr val="080163"/>
                </a:solidFill>
                <a:latin typeface="Calibri" panose="020F0502020204030204" pitchFamily="34" charset="0"/>
              </a:rPr>
              <a:t>http://www.miksovsky.info/SantaFe201</a:t>
            </a:r>
            <a:r>
              <a:rPr lang="cs-CZ" cap="small" dirty="0" smtClean="0">
                <a:solidFill>
                  <a:srgbClr val="080163"/>
                </a:solidFill>
                <a:latin typeface="Calibri" panose="020F0502020204030204" pitchFamily="34" charset="0"/>
              </a:rPr>
              <a:t>7</a:t>
            </a:r>
            <a:r>
              <a:rPr lang="en-US" cap="small" dirty="0" smtClean="0">
                <a:solidFill>
                  <a:srgbClr val="080163"/>
                </a:solidFill>
                <a:latin typeface="Calibri" panose="020F0502020204030204" pitchFamily="34" charset="0"/>
              </a:rPr>
              <a:t>.</a:t>
            </a:r>
            <a:r>
              <a:rPr lang="en-US" cap="small" dirty="0" err="1" smtClean="0">
                <a:solidFill>
                  <a:srgbClr val="080163"/>
                </a:solidFill>
                <a:latin typeface="Calibri" panose="020F0502020204030204" pitchFamily="34" charset="0"/>
              </a:rPr>
              <a:t>pptx</a:t>
            </a:r>
            <a:endParaRPr lang="en-US" dirty="0">
              <a:solidFill>
                <a:srgbClr val="080163"/>
              </a:solidFill>
            </a:endParaRPr>
          </a:p>
        </p:txBody>
      </p:sp>
    </p:spTree>
    <p:extLst>
      <p:ext uri="{BB962C8B-B14F-4D97-AF65-F5344CB8AC3E}">
        <p14:creationId xmlns:p14="http://schemas.microsoft.com/office/powerpoint/2010/main" val="1829244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23528" y="345976"/>
            <a:ext cx="7632700" cy="1066800"/>
          </a:xfrm>
          <a:effectLst>
            <a:outerShdw blurRad="63500" dist="25400" dir="2700000" algn="tl" rotWithShape="0">
              <a:prstClr val="black">
                <a:alpha val="50000"/>
              </a:prstClr>
            </a:outerShdw>
          </a:effectLst>
        </p:spPr>
        <p:txBody>
          <a:bodyPr>
            <a:normAutofit fontScale="90000"/>
          </a:bodyPr>
          <a:lstStyle/>
          <a:p>
            <a:pPr fontAlgn="auto">
              <a:spcAft>
                <a:spcPts val="0"/>
              </a:spcAft>
              <a:defRPr/>
            </a:pPr>
            <a:r>
              <a:rPr lang="en-US" dirty="0" smtClean="0">
                <a:solidFill>
                  <a:srgbClr val="000000"/>
                </a:solidFill>
                <a:latin typeface="Calibri" pitchFamily="34" charset="0"/>
                <a:cs typeface="Calibri" panose="020F0502020204030204" pitchFamily="34" charset="0"/>
              </a:rPr>
              <a:t>Temperature component related to:</a:t>
            </a:r>
            <a:r>
              <a:rPr lang="en-US" b="1" dirty="0" smtClean="0">
                <a:solidFill>
                  <a:srgbClr val="000000"/>
                </a:solidFill>
                <a:latin typeface="Calibri" pitchFamily="34" charset="0"/>
                <a:cs typeface="Calibri" panose="020F0502020204030204" pitchFamily="34" charset="0"/>
              </a:rPr>
              <a:t/>
            </a:r>
            <a:br>
              <a:rPr lang="en-US" b="1" dirty="0" smtClean="0">
                <a:solidFill>
                  <a:srgbClr val="000000"/>
                </a:solidFill>
                <a:latin typeface="Calibri" pitchFamily="34" charset="0"/>
                <a:cs typeface="Calibri" panose="020F0502020204030204" pitchFamily="34" charset="0"/>
              </a:rPr>
            </a:br>
            <a:r>
              <a:rPr lang="en-US" b="1" dirty="0" smtClean="0">
                <a:solidFill>
                  <a:srgbClr val="000000"/>
                </a:solidFill>
                <a:latin typeface="Calibri" pitchFamily="34" charset="0"/>
                <a:cs typeface="Calibri" panose="020F0502020204030204" pitchFamily="34" charset="0"/>
              </a:rPr>
              <a:t>Variations of solar activity</a:t>
            </a:r>
            <a:endParaRPr lang="en-US" b="1" dirty="0">
              <a:solidFill>
                <a:srgbClr val="000000"/>
              </a:solidFill>
              <a:latin typeface="Calibri" pitchFamily="34" charset="0"/>
              <a:cs typeface="Calibri" panose="020F0502020204030204" pitchFamily="34" charset="0"/>
            </a:endParaRPr>
          </a:p>
        </p:txBody>
      </p:sp>
      <p:pic>
        <p:nvPicPr>
          <p:cNvPr id="1026" name="Picture 2" descr="G:\_Analyses\Global_Forcing\Programs_n_Analyses\MLR_bootstrap\SIDEVERSION-TIME_DELAYS_ANALYSIS\ANALYSES_AND_RESULTS\_ANALYSES_AND_FIGURES\_0m-99pc-\GISS\GISS-SOL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68" y="4857529"/>
            <a:ext cx="4176000" cy="16669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_Analyses\Global_Forcing\Programs_n_Analyses\MLR_bootstrap\SIDEVERSION-TIME_DELAYS_ANALYSIS\ANALYSES_AND_RESULTS\_ANALYSES_AND_FIGURES\_0m-99pc-\BERK\BERK-SOL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4857529"/>
            <a:ext cx="4176000" cy="16653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_Analyses\HabS\___PRESENTATION\Materials_Figures\Sca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3827" y="836712"/>
            <a:ext cx="474677" cy="5580000"/>
          </a:xfrm>
          <a:prstGeom prst="rect">
            <a:avLst/>
          </a:prstGeom>
          <a:noFill/>
          <a:extLst>
            <a:ext uri="{909E8E84-426E-40DD-AFC4-6F175D3DCCD1}">
              <a14:hiddenFill xmlns:a14="http://schemas.microsoft.com/office/drawing/2010/main">
                <a:solidFill>
                  <a:srgbClr val="FFFFFF"/>
                </a:solidFill>
              </a14:hiddenFill>
            </a:ext>
          </a:extLst>
        </p:spPr>
      </p:pic>
      <p:sp>
        <p:nvSpPr>
          <p:cNvPr id="39" name="Obdélník 38"/>
          <p:cNvSpPr/>
          <p:nvPr/>
        </p:nvSpPr>
        <p:spPr>
          <a:xfrm>
            <a:off x="1679323" y="4365104"/>
            <a:ext cx="5412957" cy="523220"/>
          </a:xfrm>
          <a:prstGeom prst="rect">
            <a:avLst/>
          </a:prstGeom>
          <a:noFill/>
          <a:ln w="19050">
            <a:noFill/>
          </a:ln>
        </p:spPr>
        <p:txBody>
          <a:bodyPr wrap="none">
            <a:spAutoFit/>
          </a:bodyPr>
          <a:lstStyle/>
          <a:p>
            <a:r>
              <a:rPr lang="en-US" sz="1400" dirty="0" smtClean="0">
                <a:solidFill>
                  <a:srgbClr val="000000"/>
                </a:solidFill>
                <a:latin typeface="Calibri" panose="020F0502020204030204" pitchFamily="34" charset="0"/>
                <a:cs typeface="Calibri" panose="020F0502020204030204" pitchFamily="34" charset="0"/>
              </a:rPr>
              <a:t>Temperature response (°C) to </a:t>
            </a:r>
            <a:r>
              <a:rPr lang="en-US" sz="1400" b="1" dirty="0" smtClean="0">
                <a:solidFill>
                  <a:srgbClr val="000000"/>
                </a:solidFill>
                <a:latin typeface="Calibri" pitchFamily="34" charset="0"/>
                <a:cs typeface="Calibri" panose="020F0502020204030204" pitchFamily="34" charset="0"/>
              </a:rPr>
              <a:t>total solar irradiance increase by 1 W.m</a:t>
            </a:r>
            <a:r>
              <a:rPr lang="en-US" sz="1400" b="1" baseline="30000" dirty="0" smtClean="0">
                <a:solidFill>
                  <a:srgbClr val="000000"/>
                </a:solidFill>
                <a:latin typeface="Calibri" pitchFamily="34" charset="0"/>
                <a:cs typeface="Calibri" panose="020F0502020204030204" pitchFamily="34" charset="0"/>
              </a:rPr>
              <a:t>-2</a:t>
            </a:r>
            <a:endParaRPr lang="en-US" sz="1400" b="1" dirty="0" smtClean="0">
              <a:solidFill>
                <a:srgbClr val="000000"/>
              </a:solidFill>
              <a:latin typeface="Calibri" pitchFamily="34" charset="0"/>
              <a:cs typeface="Calibri" panose="020F0502020204030204" pitchFamily="34" charset="0"/>
            </a:endParaRPr>
          </a:p>
          <a:p>
            <a:pPr algn="ctr"/>
            <a:r>
              <a:rPr lang="en-US" sz="1400" dirty="0" smtClean="0">
                <a:solidFill>
                  <a:srgbClr val="000000"/>
                </a:solidFill>
                <a:latin typeface="Calibri" pitchFamily="34" charset="0"/>
                <a:cs typeface="Calibri" panose="020F0502020204030204" pitchFamily="34" charset="0"/>
              </a:rPr>
              <a:t>(hatching: response significant at the 99% level) </a:t>
            </a:r>
            <a:endParaRPr lang="en-US" sz="1400" dirty="0">
              <a:solidFill>
                <a:srgbClr val="000000"/>
              </a:solidFill>
              <a:latin typeface="Calibri" panose="020F0502020204030204" pitchFamily="34" charset="0"/>
              <a:cs typeface="Calibri" panose="020F0502020204030204" pitchFamily="34" charset="0"/>
            </a:endParaRPr>
          </a:p>
        </p:txBody>
      </p:sp>
      <p:sp>
        <p:nvSpPr>
          <p:cNvPr id="25" name="Zástupný symbol pro číslo snímku 15"/>
          <p:cNvSpPr>
            <a:spLocks noGrp="1"/>
          </p:cNvSpPr>
          <p:nvPr>
            <p:ph type="sldNum" sz="quarter" idx="16"/>
          </p:nvPr>
        </p:nvSpPr>
        <p:spPr bwMode="auto">
          <a:xfrm>
            <a:off x="8742363" y="6449268"/>
            <a:ext cx="3873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F62EFAD-1AFF-4B12-AA6C-3A34FE77B609}" type="slidenum">
              <a:rPr lang="en-US" altLang="cs-CZ" sz="1800">
                <a:solidFill>
                  <a:srgbClr val="080163"/>
                </a:solidFill>
                <a:latin typeface="Calibri" panose="020F0502020204030204" pitchFamily="34" charset="0"/>
                <a:cs typeface="Calibri" panose="020F0502020204030204" pitchFamily="34" charset="0"/>
              </a:rPr>
              <a:pPr fontAlgn="base">
                <a:spcBef>
                  <a:spcPct val="0"/>
                </a:spcBef>
                <a:spcAft>
                  <a:spcPct val="0"/>
                </a:spcAft>
              </a:pPr>
              <a:t>10</a:t>
            </a:fld>
            <a:endParaRPr lang="en-US" altLang="cs-CZ" sz="1800" dirty="0">
              <a:solidFill>
                <a:srgbClr val="080163"/>
              </a:solidFill>
              <a:latin typeface="Calibri" panose="020F0502020204030204" pitchFamily="34" charset="0"/>
              <a:cs typeface="Calibri" panose="020F0502020204030204" pitchFamily="34" charset="0"/>
            </a:endParaRPr>
          </a:p>
        </p:txBody>
      </p:sp>
      <p:cxnSp>
        <p:nvCxnSpPr>
          <p:cNvPr id="26" name="Přímá spojnice 25"/>
          <p:cNvCxnSpPr/>
          <p:nvPr/>
        </p:nvCxnSpPr>
        <p:spPr>
          <a:xfrm>
            <a:off x="257175" y="6597352"/>
            <a:ext cx="8485814"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257175" y="260648"/>
            <a:ext cx="7987233" cy="9738"/>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pic>
        <p:nvPicPr>
          <p:cNvPr id="30" name="Picture 2" descr="F:\_Documents\Graphics\LOGO-KMOP-MFF-UK\logo-UK-cutou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8424" y="44624"/>
            <a:ext cx="709028" cy="709028"/>
          </a:xfrm>
          <a:prstGeom prst="rect">
            <a:avLst/>
          </a:prstGeom>
          <a:noFill/>
          <a:effectLst>
            <a:outerShdw blurRad="25400" dist="12700" dir="2700000" algn="tl" rotWithShape="0">
              <a:prstClr val="black">
                <a:alpha val="40000"/>
              </a:prstClr>
            </a:outerShdw>
          </a:effectLst>
          <a:extLst/>
        </p:spPr>
      </p:pic>
      <p:grpSp>
        <p:nvGrpSpPr>
          <p:cNvPr id="4" name="Skupina 3"/>
          <p:cNvGrpSpPr/>
          <p:nvPr/>
        </p:nvGrpSpPr>
        <p:grpSpPr>
          <a:xfrm>
            <a:off x="308770" y="4577302"/>
            <a:ext cx="8223206" cy="307777"/>
            <a:chOff x="308770" y="4577302"/>
            <a:chExt cx="8223206" cy="307777"/>
          </a:xfrm>
        </p:grpSpPr>
        <p:sp>
          <p:nvSpPr>
            <p:cNvPr id="5" name="Obdélník 4"/>
            <p:cNvSpPr/>
            <p:nvPr/>
          </p:nvSpPr>
          <p:spPr>
            <a:xfrm>
              <a:off x="308770" y="4577302"/>
              <a:ext cx="859402" cy="307777"/>
            </a:xfrm>
            <a:prstGeom prst="rect">
              <a:avLst/>
            </a:prstGeom>
          </p:spPr>
          <p:txBody>
            <a:bodyPr wrap="none">
              <a:spAutoFit/>
            </a:bodyPr>
            <a:lstStyle/>
            <a:p>
              <a:r>
                <a:rPr lang="en-US" sz="1400" b="1" dirty="0" smtClean="0">
                  <a:solidFill>
                    <a:srgbClr val="000000"/>
                  </a:solidFill>
                  <a:latin typeface="Calibri" panose="020F0502020204030204" pitchFamily="34" charset="0"/>
                  <a:cs typeface="Calibri" panose="020F0502020204030204" pitchFamily="34" charset="0"/>
                </a:rPr>
                <a:t>GISTEMP</a:t>
              </a:r>
              <a:endParaRPr lang="en-US" sz="1400" b="1" dirty="0">
                <a:latin typeface="Calibri" panose="020F0502020204030204" pitchFamily="34" charset="0"/>
                <a:cs typeface="Calibri" panose="020F0502020204030204" pitchFamily="34" charset="0"/>
              </a:endParaRPr>
            </a:p>
          </p:txBody>
        </p:sp>
        <p:sp>
          <p:nvSpPr>
            <p:cNvPr id="24" name="Obdélník 23"/>
            <p:cNvSpPr/>
            <p:nvPr/>
          </p:nvSpPr>
          <p:spPr>
            <a:xfrm>
              <a:off x="7266245" y="4577302"/>
              <a:ext cx="1265731" cy="307777"/>
            </a:xfrm>
            <a:prstGeom prst="rect">
              <a:avLst/>
            </a:prstGeom>
          </p:spPr>
          <p:txBody>
            <a:bodyPr wrap="none">
              <a:spAutoFit/>
            </a:bodyPr>
            <a:lstStyle/>
            <a:p>
              <a:r>
                <a:rPr lang="en-US" sz="1400" b="1" dirty="0" smtClean="0">
                  <a:solidFill>
                    <a:srgbClr val="000000"/>
                  </a:solidFill>
                  <a:latin typeface="Calibri" panose="020F0502020204030204" pitchFamily="34" charset="0"/>
                  <a:cs typeface="Calibri" panose="020F0502020204030204" pitchFamily="34" charset="0"/>
                </a:rPr>
                <a:t>Berkeley Earth</a:t>
              </a:r>
              <a:endParaRPr lang="en-US" sz="1400" b="1" dirty="0">
                <a:latin typeface="Calibri" panose="020F0502020204030204" pitchFamily="34" charset="0"/>
                <a:cs typeface="Calibri" panose="020F0502020204030204" pitchFamily="34" charset="0"/>
              </a:endParaRPr>
            </a:p>
          </p:txBody>
        </p:sp>
      </p:grpSp>
      <p:grpSp>
        <p:nvGrpSpPr>
          <p:cNvPr id="6" name="Skupina 5"/>
          <p:cNvGrpSpPr/>
          <p:nvPr/>
        </p:nvGrpSpPr>
        <p:grpSpPr>
          <a:xfrm>
            <a:off x="4057496" y="6192000"/>
            <a:ext cx="4322984" cy="363541"/>
            <a:chOff x="4057496" y="6192000"/>
            <a:chExt cx="4322984" cy="363541"/>
          </a:xfrm>
        </p:grpSpPr>
        <p:sp>
          <p:nvSpPr>
            <p:cNvPr id="21" name="Obdélník 20"/>
            <p:cNvSpPr/>
            <p:nvPr/>
          </p:nvSpPr>
          <p:spPr>
            <a:xfrm>
              <a:off x="4057496" y="6309320"/>
              <a:ext cx="298480" cy="246221"/>
            </a:xfrm>
            <a:prstGeom prst="rect">
              <a:avLst/>
            </a:prstGeom>
          </p:spPr>
          <p:txBody>
            <a:bodyPr wrap="none">
              <a:spAutoFit/>
            </a:bodyPr>
            <a:lstStyle/>
            <a:p>
              <a:r>
                <a:rPr lang="en-US" sz="1000" dirty="0" smtClean="0">
                  <a:latin typeface="Calibri" panose="020F0502020204030204" pitchFamily="34" charset="0"/>
                  <a:cs typeface="Calibri" panose="020F0502020204030204" pitchFamily="34" charset="0"/>
                </a:rPr>
                <a:t>°E</a:t>
              </a:r>
              <a:endParaRPr lang="en-US" sz="1000" dirty="0">
                <a:latin typeface="Calibri" panose="020F0502020204030204" pitchFamily="34" charset="0"/>
                <a:cs typeface="Calibri" panose="020F0502020204030204" pitchFamily="34" charset="0"/>
              </a:endParaRPr>
            </a:p>
          </p:txBody>
        </p:sp>
        <p:sp>
          <p:nvSpPr>
            <p:cNvPr id="22" name="Obdélník 21"/>
            <p:cNvSpPr/>
            <p:nvPr/>
          </p:nvSpPr>
          <p:spPr>
            <a:xfrm>
              <a:off x="8082000" y="6192000"/>
              <a:ext cx="298480" cy="246221"/>
            </a:xfrm>
            <a:prstGeom prst="rect">
              <a:avLst/>
            </a:prstGeom>
          </p:spPr>
          <p:txBody>
            <a:bodyPr wrap="none">
              <a:spAutoFit/>
            </a:bodyPr>
            <a:lstStyle/>
            <a:p>
              <a:r>
                <a:rPr lang="en-US" sz="1000" dirty="0" smtClean="0">
                  <a:latin typeface="Calibri" panose="020F0502020204030204" pitchFamily="34" charset="0"/>
                  <a:cs typeface="Calibri" panose="020F0502020204030204" pitchFamily="34" charset="0"/>
                </a:rPr>
                <a:t>°E</a:t>
              </a:r>
              <a:endParaRPr lang="en-US" sz="1000" dirty="0">
                <a:latin typeface="Calibri" panose="020F0502020204030204" pitchFamily="34" charset="0"/>
                <a:cs typeface="Calibri" panose="020F0502020204030204" pitchFamily="34" charset="0"/>
              </a:endParaRPr>
            </a:p>
          </p:txBody>
        </p:sp>
      </p:grpSp>
      <p:sp>
        <p:nvSpPr>
          <p:cNvPr id="20" name="Zástupný symbol pro obsah 1"/>
          <p:cNvSpPr txBox="1">
            <a:spLocks/>
          </p:cNvSpPr>
          <p:nvPr/>
        </p:nvSpPr>
        <p:spPr>
          <a:xfrm>
            <a:off x="257175" y="1772816"/>
            <a:ext cx="7702599" cy="2808312"/>
          </a:xfrm>
          <a:prstGeom prst="rect">
            <a:avLst/>
          </a:prstGeom>
          <a:effectLst/>
        </p:spPr>
        <p:txBody>
          <a:bodyPr>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lgn="ctr" fontAlgn="auto">
              <a:spcBef>
                <a:spcPts val="0"/>
              </a:spcBef>
              <a:buFont typeface="Arial" pitchFamily="34" charset="0"/>
              <a:buNone/>
              <a:defRPr/>
            </a:pPr>
            <a:r>
              <a:rPr lang="en-US" sz="1800" dirty="0" smtClean="0">
                <a:solidFill>
                  <a:schemeClr val="tx1"/>
                </a:solidFill>
                <a:latin typeface="Calibri" pitchFamily="34" charset="0"/>
                <a:cs typeface="Calibri" panose="020F0502020204030204" pitchFamily="34" charset="0"/>
              </a:rPr>
              <a:t>Significant temperature rise from increase of solar irradiance mostly limited to </a:t>
            </a:r>
            <a:r>
              <a:rPr lang="cs-CZ" sz="1800" dirty="0" err="1" smtClean="0">
                <a:solidFill>
                  <a:schemeClr val="tx1"/>
                </a:solidFill>
                <a:latin typeface="Calibri" pitchFamily="34" charset="0"/>
                <a:cs typeface="Calibri" panose="020F0502020204030204" pitchFamily="34" charset="0"/>
              </a:rPr>
              <a:t>northern</a:t>
            </a:r>
            <a:r>
              <a:rPr lang="en-US" sz="1800" dirty="0" smtClean="0">
                <a:solidFill>
                  <a:schemeClr val="tx1"/>
                </a:solidFill>
                <a:latin typeface="Calibri" pitchFamily="34" charset="0"/>
                <a:cs typeface="Calibri" panose="020F0502020204030204" pitchFamily="34" charset="0"/>
              </a:rPr>
              <a:t> Pacific and southern seas</a:t>
            </a:r>
          </a:p>
          <a:p>
            <a:pPr marL="0" indent="0" algn="ctr" fontAlgn="auto">
              <a:spcBef>
                <a:spcPts val="0"/>
              </a:spcBef>
              <a:buFont typeface="Arial" pitchFamily="34" charset="0"/>
              <a:buNone/>
              <a:defRPr/>
            </a:pPr>
            <a:endParaRPr lang="en-US" sz="1200" dirty="0" smtClean="0">
              <a:solidFill>
                <a:schemeClr val="tx1"/>
              </a:solidFill>
              <a:latin typeface="Calibri" pitchFamily="34" charset="0"/>
              <a:cs typeface="Calibri" panose="020F0502020204030204" pitchFamily="34" charset="0"/>
            </a:endParaRPr>
          </a:p>
          <a:p>
            <a:pPr marL="0" indent="0" algn="ctr" fontAlgn="auto">
              <a:spcBef>
                <a:spcPts val="0"/>
              </a:spcBef>
              <a:buNone/>
              <a:defRPr/>
            </a:pPr>
            <a:r>
              <a:rPr lang="en-US" sz="1800" dirty="0" smtClean="0">
                <a:solidFill>
                  <a:schemeClr val="tx1"/>
                </a:solidFill>
                <a:latin typeface="Calibri" pitchFamily="34" charset="0"/>
                <a:cs typeface="Calibri" panose="020F0502020204030204" pitchFamily="34" charset="0"/>
              </a:rPr>
              <a:t>Patterns relatively stable in time: the solar-related components can also be detected for the second half of the 20th century, when direct aliasing with anthropogenic effects is negligible </a:t>
            </a:r>
          </a:p>
          <a:p>
            <a:pPr marL="0" indent="0" algn="ctr" fontAlgn="auto">
              <a:spcBef>
                <a:spcPts val="0"/>
              </a:spcBef>
              <a:buNone/>
              <a:defRPr/>
            </a:pPr>
            <a:endParaRPr lang="en-US" sz="1800" dirty="0" smtClean="0">
              <a:solidFill>
                <a:schemeClr val="tx1"/>
              </a:solidFill>
              <a:latin typeface="Calibri" pitchFamily="34" charset="0"/>
              <a:cs typeface="Calibri" panose="020F0502020204030204" pitchFamily="34" charset="0"/>
            </a:endParaRPr>
          </a:p>
          <a:p>
            <a:pPr marL="0" indent="0" algn="ctr" fontAlgn="auto">
              <a:spcBef>
                <a:spcPts val="0"/>
              </a:spcBef>
              <a:buNone/>
              <a:defRPr/>
            </a:pPr>
            <a:endParaRPr lang="en-US" sz="1800" dirty="0" smtClean="0">
              <a:solidFill>
                <a:schemeClr val="tx1"/>
              </a:solidFill>
              <a:latin typeface="Calibri" pitchFamily="34" charset="0"/>
              <a:cs typeface="Calibri" panose="020F0502020204030204" pitchFamily="34" charset="0"/>
            </a:endParaRPr>
          </a:p>
          <a:p>
            <a:pPr marL="0" indent="0" algn="ctr" fontAlgn="auto">
              <a:spcBef>
                <a:spcPts val="0"/>
              </a:spcBef>
              <a:buFont typeface="Arial" pitchFamily="34" charset="0"/>
              <a:buNone/>
              <a:defRPr/>
            </a:pPr>
            <a:endParaRPr lang="en-US" sz="1800" dirty="0" smtClean="0">
              <a:solidFill>
                <a:schemeClr val="tx1"/>
              </a:solidFill>
              <a:latin typeface="Calibri" pitchFamily="34" charset="0"/>
              <a:cs typeface="Calibri" panose="020F0502020204030204" pitchFamily="34" charset="0"/>
            </a:endParaRPr>
          </a:p>
          <a:p>
            <a:pPr marL="0" indent="0" algn="ctr" fontAlgn="auto">
              <a:spcBef>
                <a:spcPts val="0"/>
              </a:spcBef>
              <a:buFont typeface="Arial" pitchFamily="34" charset="0"/>
              <a:buNone/>
              <a:defRPr/>
            </a:pPr>
            <a:endParaRPr lang="en-US" sz="1800" dirty="0" smtClean="0">
              <a:solidFill>
                <a:schemeClr val="tx1"/>
              </a:solidFill>
              <a:latin typeface="Calibri" pitchFamily="34" charset="0"/>
              <a:cs typeface="Calibri" panose="020F0502020204030204" pitchFamily="34" charset="0"/>
            </a:endParaRPr>
          </a:p>
          <a:p>
            <a:pPr marL="0" indent="0" algn="ctr" fontAlgn="auto">
              <a:spcBef>
                <a:spcPts val="0"/>
              </a:spcBef>
              <a:buFont typeface="Arial" pitchFamily="34" charset="0"/>
              <a:buNone/>
              <a:defRPr/>
            </a:pPr>
            <a:endParaRPr lang="en-US" sz="1800" dirty="0" smtClean="0">
              <a:solidFill>
                <a:schemeClr val="tx1"/>
              </a:solidFill>
              <a:latin typeface="Calibri" pitchFamily="34" charset="0"/>
              <a:cs typeface="Calibri" panose="020F0502020204030204" pitchFamily="34" charset="0"/>
            </a:endParaRPr>
          </a:p>
        </p:txBody>
      </p:sp>
      <p:sp>
        <p:nvSpPr>
          <p:cNvPr id="23" name="Zástupný symbol pro zápatí 65"/>
          <p:cNvSpPr>
            <a:spLocks noGrp="1"/>
          </p:cNvSpPr>
          <p:nvPr>
            <p:ph type="ftr" sz="quarter" idx="15"/>
          </p:nvPr>
        </p:nvSpPr>
        <p:spPr>
          <a:xfrm>
            <a:off x="180494" y="6593284"/>
            <a:ext cx="8639175" cy="292100"/>
          </a:xfrm>
        </p:spPr>
        <p:txBody>
          <a:bodyPr>
            <a:noAutofit/>
          </a:bodyPr>
          <a:lstStyle/>
          <a:p>
            <a:pPr>
              <a:defRPr/>
            </a:pPr>
            <a:r>
              <a:rPr lang="en-US" sz="1400" cap="small" dirty="0" smtClean="0">
                <a:solidFill>
                  <a:srgbClr val="002060"/>
                </a:solidFill>
                <a:latin typeface="Calibri" panose="020F0502020204030204" pitchFamily="34" charset="0"/>
                <a:cs typeface="Calibri" panose="020F0502020204030204" pitchFamily="34" charset="0"/>
              </a:rPr>
              <a:t>J. </a:t>
            </a:r>
            <a:r>
              <a:rPr lang="en-US" sz="1400" cap="small" dirty="0" err="1" smtClean="0">
                <a:solidFill>
                  <a:srgbClr val="002060"/>
                </a:solidFill>
                <a:latin typeface="Calibri" panose="020F0502020204030204" pitchFamily="34" charset="0"/>
                <a:cs typeface="Calibri" panose="020F0502020204030204" pitchFamily="34" charset="0"/>
              </a:rPr>
              <a:t>Mikšovský</a:t>
            </a:r>
            <a:r>
              <a:rPr lang="en-US" sz="1400" cap="small" dirty="0" smtClean="0">
                <a:solidFill>
                  <a:srgbClr val="002060"/>
                </a:solidFill>
                <a:latin typeface="Calibri" panose="020F0502020204030204" pitchFamily="34" charset="0"/>
                <a:cs typeface="Calibri" panose="020F0502020204030204" pitchFamily="34" charset="0"/>
              </a:rPr>
              <a:t> et al.: Global and local imprints of climate forcings ...         </a:t>
            </a:r>
            <a:r>
              <a:rPr lang="en-US" sz="1400" cap="small" dirty="0" smtClean="0">
                <a:solidFill>
                  <a:srgbClr val="080163"/>
                </a:solidFill>
                <a:latin typeface="Calibri" panose="020F0502020204030204" pitchFamily="34" charset="0"/>
                <a:cs typeface="Calibri" panose="020F0502020204030204" pitchFamily="34" charset="0"/>
              </a:rPr>
              <a:t>http://www.miksovsky.info/SantaFe201</a:t>
            </a:r>
            <a:r>
              <a:rPr lang="cs-CZ" sz="1400" cap="small" dirty="0" smtClean="0">
                <a:solidFill>
                  <a:srgbClr val="080163"/>
                </a:solidFill>
                <a:latin typeface="Calibri" panose="020F0502020204030204" pitchFamily="34" charset="0"/>
                <a:cs typeface="Calibri" panose="020F0502020204030204" pitchFamily="34" charset="0"/>
              </a:rPr>
              <a:t>7</a:t>
            </a:r>
            <a:r>
              <a:rPr lang="en-US" sz="1400" cap="small" dirty="0" smtClean="0">
                <a:solidFill>
                  <a:srgbClr val="080163"/>
                </a:solidFill>
                <a:latin typeface="Calibri" panose="020F0502020204030204" pitchFamily="34" charset="0"/>
                <a:cs typeface="Calibri" panose="020F0502020204030204" pitchFamily="34" charset="0"/>
              </a:rPr>
              <a:t>.</a:t>
            </a:r>
            <a:r>
              <a:rPr lang="en-US" sz="1400" cap="small" dirty="0" err="1" smtClean="0">
                <a:solidFill>
                  <a:srgbClr val="080163"/>
                </a:solidFill>
                <a:latin typeface="Calibri" panose="020F0502020204030204" pitchFamily="34" charset="0"/>
                <a:cs typeface="Calibri" panose="020F0502020204030204" pitchFamily="34" charset="0"/>
              </a:rPr>
              <a:t>pptx</a:t>
            </a:r>
            <a:r>
              <a:rPr lang="en-US" sz="1400" cap="small" dirty="0" smtClean="0">
                <a:solidFill>
                  <a:srgbClr val="002060"/>
                </a:solidFill>
                <a:latin typeface="Calibri" panose="020F0502020204030204" pitchFamily="34" charset="0"/>
                <a:cs typeface="Calibri" panose="020F0502020204030204" pitchFamily="34" charset="0"/>
              </a:rPr>
              <a:t> </a:t>
            </a:r>
            <a:endParaRPr lang="en-US" sz="1400" dirty="0">
              <a:solidFill>
                <a:srgbClr val="002060"/>
              </a:solidFill>
              <a:latin typeface="Calibri" panose="020F0502020204030204" pitchFamily="34" charset="0"/>
              <a:cs typeface="Calibri" panose="020F0502020204030204" pitchFamily="34" charset="0"/>
            </a:endParaRPr>
          </a:p>
        </p:txBody>
      </p:sp>
      <p:sp>
        <p:nvSpPr>
          <p:cNvPr id="27" name="Obdélník 26"/>
          <p:cNvSpPr/>
          <p:nvPr/>
        </p:nvSpPr>
        <p:spPr>
          <a:xfrm>
            <a:off x="6228184" y="-27384"/>
            <a:ext cx="2066848" cy="307777"/>
          </a:xfrm>
          <a:prstGeom prst="rect">
            <a:avLst/>
          </a:prstGeom>
        </p:spPr>
        <p:txBody>
          <a:bodyPr wrap="none">
            <a:spAutoFit/>
          </a:bodyPr>
          <a:lstStyle/>
          <a:p>
            <a:pPr algn="r"/>
            <a:r>
              <a:rPr lang="en-US" sz="1400" b="1" cap="small" dirty="0" smtClean="0">
                <a:solidFill>
                  <a:srgbClr val="002060"/>
                </a:solidFill>
                <a:latin typeface="Calibri" panose="020F0502020204030204" pitchFamily="34" charset="0"/>
                <a:cs typeface="Calibri" panose="020F0502020204030204" pitchFamily="34" charset="0"/>
              </a:rPr>
              <a:t>Charles University Prague</a:t>
            </a:r>
            <a:endParaRPr lang="en-US" sz="1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421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23528" y="345976"/>
            <a:ext cx="7632700" cy="1066800"/>
          </a:xfrm>
          <a:effectLst>
            <a:outerShdw blurRad="63500" dist="25400" dir="2700000" algn="tl" rotWithShape="0">
              <a:prstClr val="black">
                <a:alpha val="50000"/>
              </a:prstClr>
            </a:outerShdw>
          </a:effectLst>
        </p:spPr>
        <p:txBody>
          <a:bodyPr>
            <a:normAutofit fontScale="90000"/>
          </a:bodyPr>
          <a:lstStyle/>
          <a:p>
            <a:pPr fontAlgn="auto">
              <a:spcAft>
                <a:spcPts val="0"/>
              </a:spcAft>
              <a:defRPr/>
            </a:pPr>
            <a:r>
              <a:rPr lang="en-US" dirty="0" smtClean="0">
                <a:solidFill>
                  <a:srgbClr val="000000"/>
                </a:solidFill>
                <a:latin typeface="Calibri" pitchFamily="34" charset="0"/>
                <a:cs typeface="Calibri" panose="020F0502020204030204" pitchFamily="34" charset="0"/>
              </a:rPr>
              <a:t>Temperature component related to:</a:t>
            </a:r>
            <a:r>
              <a:rPr lang="en-US" b="1" dirty="0" smtClean="0">
                <a:solidFill>
                  <a:srgbClr val="000000"/>
                </a:solidFill>
                <a:latin typeface="Calibri" pitchFamily="34" charset="0"/>
                <a:cs typeface="Calibri" panose="020F0502020204030204" pitchFamily="34" charset="0"/>
              </a:rPr>
              <a:t/>
            </a:r>
            <a:br>
              <a:rPr lang="en-US" b="1" dirty="0" smtClean="0">
                <a:solidFill>
                  <a:srgbClr val="000000"/>
                </a:solidFill>
                <a:latin typeface="Calibri" pitchFamily="34" charset="0"/>
                <a:cs typeface="Calibri" panose="020F0502020204030204" pitchFamily="34" charset="0"/>
              </a:rPr>
            </a:br>
            <a:r>
              <a:rPr lang="en-US" b="1" dirty="0" smtClean="0">
                <a:solidFill>
                  <a:srgbClr val="000000"/>
                </a:solidFill>
                <a:latin typeface="Calibri" pitchFamily="34" charset="0"/>
                <a:cs typeface="Calibri" panose="020F0502020204030204" pitchFamily="34" charset="0"/>
              </a:rPr>
              <a:t>Volcanic activity</a:t>
            </a:r>
            <a:endParaRPr lang="en-US" b="1" dirty="0">
              <a:solidFill>
                <a:srgbClr val="000000"/>
              </a:solidFill>
              <a:latin typeface="Calibri" pitchFamily="34" charset="0"/>
              <a:cs typeface="Calibri" panose="020F0502020204030204" pitchFamily="34" charset="0"/>
            </a:endParaRPr>
          </a:p>
        </p:txBody>
      </p:sp>
      <p:pic>
        <p:nvPicPr>
          <p:cNvPr id="1028" name="Picture 4" descr="G:\_Analyses\HabS\___PRESENTATION\Materials_Figures\Sca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819" y="836712"/>
            <a:ext cx="474677" cy="558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_Analyses\Global_Forcing\Programs_n_Analyses\MLR_bootstrap\SIDEVERSION-TIME_DELAYS_ANALYSIS\ANALYSES_AND_RESULTS\_ANALYSES_AND_FIGURES\_0m-99pc-\BERK\BERK-VOL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4855944"/>
            <a:ext cx="4176000" cy="16653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_Analyses\Global_Forcing\Programs_n_Analyses\MLR_bootstrap\SIDEVERSION-TIME_DELAYS_ANALYSIS\ANALYSES_AND_RESULTS\_ANALYSES_AND_FIGURES\_0m-99pc-\GISS\GISS-VOL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968" y="4855944"/>
            <a:ext cx="4176000" cy="1666911"/>
          </a:xfrm>
          <a:prstGeom prst="rect">
            <a:avLst/>
          </a:prstGeom>
          <a:noFill/>
          <a:extLst>
            <a:ext uri="{909E8E84-426E-40DD-AFC4-6F175D3DCCD1}">
              <a14:hiddenFill xmlns:a14="http://schemas.microsoft.com/office/drawing/2010/main">
                <a:solidFill>
                  <a:srgbClr val="FFFFFF"/>
                </a:solidFill>
              </a14:hiddenFill>
            </a:ext>
          </a:extLst>
        </p:spPr>
      </p:pic>
      <p:sp>
        <p:nvSpPr>
          <p:cNvPr id="15" name="Zástupný symbol pro číslo snímku 15"/>
          <p:cNvSpPr>
            <a:spLocks noGrp="1"/>
          </p:cNvSpPr>
          <p:nvPr>
            <p:ph type="sldNum" sz="quarter" idx="16"/>
          </p:nvPr>
        </p:nvSpPr>
        <p:spPr bwMode="auto">
          <a:xfrm>
            <a:off x="8742363" y="6449268"/>
            <a:ext cx="3873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F62EFAD-1AFF-4B12-AA6C-3A34FE77B609}" type="slidenum">
              <a:rPr lang="en-US" altLang="cs-CZ" sz="1800">
                <a:solidFill>
                  <a:srgbClr val="080163"/>
                </a:solidFill>
                <a:latin typeface="Calibri" panose="020F0502020204030204" pitchFamily="34" charset="0"/>
                <a:cs typeface="Calibri" panose="020F0502020204030204" pitchFamily="34" charset="0"/>
              </a:rPr>
              <a:pPr fontAlgn="base">
                <a:spcBef>
                  <a:spcPct val="0"/>
                </a:spcBef>
                <a:spcAft>
                  <a:spcPct val="0"/>
                </a:spcAft>
              </a:pPr>
              <a:t>11</a:t>
            </a:fld>
            <a:endParaRPr lang="en-US" altLang="cs-CZ" sz="1800" dirty="0">
              <a:solidFill>
                <a:srgbClr val="080163"/>
              </a:solidFill>
              <a:latin typeface="Calibri" panose="020F0502020204030204" pitchFamily="34" charset="0"/>
              <a:cs typeface="Calibri" panose="020F0502020204030204" pitchFamily="34" charset="0"/>
            </a:endParaRPr>
          </a:p>
        </p:txBody>
      </p:sp>
      <p:cxnSp>
        <p:nvCxnSpPr>
          <p:cNvPr id="16" name="Přímá spojnice 15"/>
          <p:cNvCxnSpPr/>
          <p:nvPr/>
        </p:nvCxnSpPr>
        <p:spPr>
          <a:xfrm>
            <a:off x="257175" y="6597352"/>
            <a:ext cx="8485814"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a:off x="257175" y="260648"/>
            <a:ext cx="7987233" cy="9738"/>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pic>
        <p:nvPicPr>
          <p:cNvPr id="27" name="Picture 2" descr="F:\_Documents\Graphics\LOGO-KMOP-MFF-UK\logo-UK-cutou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8424" y="44624"/>
            <a:ext cx="709028" cy="709028"/>
          </a:xfrm>
          <a:prstGeom prst="rect">
            <a:avLst/>
          </a:prstGeom>
          <a:noFill/>
          <a:effectLst>
            <a:outerShdw blurRad="25400" dist="12700" dir="2700000" algn="tl" rotWithShape="0">
              <a:prstClr val="black">
                <a:alpha val="40000"/>
              </a:prstClr>
            </a:outerShdw>
          </a:effectLst>
          <a:extLst/>
        </p:spPr>
      </p:pic>
      <p:sp>
        <p:nvSpPr>
          <p:cNvPr id="32" name="Obdélník 31"/>
          <p:cNvSpPr/>
          <p:nvPr/>
        </p:nvSpPr>
        <p:spPr>
          <a:xfrm>
            <a:off x="1679323" y="4365104"/>
            <a:ext cx="5116209" cy="523220"/>
          </a:xfrm>
          <a:prstGeom prst="rect">
            <a:avLst/>
          </a:prstGeom>
          <a:noFill/>
          <a:ln w="19050">
            <a:noFill/>
          </a:ln>
        </p:spPr>
        <p:txBody>
          <a:bodyPr wrap="none">
            <a:spAutoFit/>
          </a:bodyPr>
          <a:lstStyle/>
          <a:p>
            <a:r>
              <a:rPr lang="en-US" sz="1400" dirty="0" smtClean="0">
                <a:solidFill>
                  <a:srgbClr val="000000"/>
                </a:solidFill>
                <a:latin typeface="Calibri" panose="020F0502020204030204" pitchFamily="34" charset="0"/>
                <a:cs typeface="Calibri" panose="020F0502020204030204" pitchFamily="34" charset="0"/>
              </a:rPr>
              <a:t>Temperature response (°C) to </a:t>
            </a:r>
            <a:r>
              <a:rPr lang="en-US" sz="1400" b="1" dirty="0" smtClean="0">
                <a:solidFill>
                  <a:srgbClr val="000000"/>
                </a:solidFill>
                <a:latin typeface="Calibri" pitchFamily="34" charset="0"/>
                <a:cs typeface="Calibri" panose="020F0502020204030204" pitchFamily="34" charset="0"/>
              </a:rPr>
              <a:t>Mt. Pinatubo-sized volcanic eruption</a:t>
            </a:r>
          </a:p>
          <a:p>
            <a:pPr algn="ctr"/>
            <a:r>
              <a:rPr lang="en-US" sz="1400" dirty="0" smtClean="0">
                <a:solidFill>
                  <a:srgbClr val="000000"/>
                </a:solidFill>
                <a:latin typeface="Calibri" pitchFamily="34" charset="0"/>
                <a:cs typeface="Calibri" panose="020F0502020204030204" pitchFamily="34" charset="0"/>
              </a:rPr>
              <a:t>(hatching: response significant at the 99% level) </a:t>
            </a:r>
            <a:endParaRPr lang="en-US" sz="1400" dirty="0">
              <a:solidFill>
                <a:srgbClr val="000000"/>
              </a:solidFill>
              <a:latin typeface="Calibri" panose="020F0502020204030204" pitchFamily="34" charset="0"/>
              <a:cs typeface="Calibri" panose="020F0502020204030204" pitchFamily="34" charset="0"/>
            </a:endParaRPr>
          </a:p>
        </p:txBody>
      </p:sp>
      <p:grpSp>
        <p:nvGrpSpPr>
          <p:cNvPr id="33" name="Skupina 32"/>
          <p:cNvGrpSpPr/>
          <p:nvPr/>
        </p:nvGrpSpPr>
        <p:grpSpPr>
          <a:xfrm>
            <a:off x="308770" y="4577302"/>
            <a:ext cx="8223206" cy="307777"/>
            <a:chOff x="308770" y="4577302"/>
            <a:chExt cx="8223206" cy="307777"/>
          </a:xfrm>
        </p:grpSpPr>
        <p:sp>
          <p:nvSpPr>
            <p:cNvPr id="34" name="Obdélník 33"/>
            <p:cNvSpPr/>
            <p:nvPr/>
          </p:nvSpPr>
          <p:spPr>
            <a:xfrm>
              <a:off x="308770" y="4577302"/>
              <a:ext cx="859402" cy="307777"/>
            </a:xfrm>
            <a:prstGeom prst="rect">
              <a:avLst/>
            </a:prstGeom>
          </p:spPr>
          <p:txBody>
            <a:bodyPr wrap="none">
              <a:spAutoFit/>
            </a:bodyPr>
            <a:lstStyle/>
            <a:p>
              <a:r>
                <a:rPr lang="en-US" sz="1400" b="1" dirty="0" smtClean="0">
                  <a:solidFill>
                    <a:srgbClr val="000000"/>
                  </a:solidFill>
                  <a:latin typeface="Calibri" panose="020F0502020204030204" pitchFamily="34" charset="0"/>
                  <a:cs typeface="Calibri" panose="020F0502020204030204" pitchFamily="34" charset="0"/>
                </a:rPr>
                <a:t>GISTEMP</a:t>
              </a:r>
              <a:endParaRPr lang="en-US" sz="1400" b="1" dirty="0">
                <a:latin typeface="Calibri" panose="020F0502020204030204" pitchFamily="34" charset="0"/>
                <a:cs typeface="Calibri" panose="020F0502020204030204" pitchFamily="34" charset="0"/>
              </a:endParaRPr>
            </a:p>
          </p:txBody>
        </p:sp>
        <p:sp>
          <p:nvSpPr>
            <p:cNvPr id="35" name="Obdélník 34"/>
            <p:cNvSpPr/>
            <p:nvPr/>
          </p:nvSpPr>
          <p:spPr>
            <a:xfrm>
              <a:off x="7266245" y="4577302"/>
              <a:ext cx="1265731" cy="307777"/>
            </a:xfrm>
            <a:prstGeom prst="rect">
              <a:avLst/>
            </a:prstGeom>
          </p:spPr>
          <p:txBody>
            <a:bodyPr wrap="none">
              <a:spAutoFit/>
            </a:bodyPr>
            <a:lstStyle/>
            <a:p>
              <a:r>
                <a:rPr lang="en-US" sz="1400" b="1" dirty="0" smtClean="0">
                  <a:solidFill>
                    <a:srgbClr val="000000"/>
                  </a:solidFill>
                  <a:latin typeface="Calibri" panose="020F0502020204030204" pitchFamily="34" charset="0"/>
                  <a:cs typeface="Calibri" panose="020F0502020204030204" pitchFamily="34" charset="0"/>
                </a:rPr>
                <a:t>Berkeley Earth</a:t>
              </a:r>
              <a:endParaRPr lang="en-US" sz="1400" b="1" dirty="0">
                <a:latin typeface="Calibri" panose="020F0502020204030204" pitchFamily="34" charset="0"/>
                <a:cs typeface="Calibri" panose="020F0502020204030204" pitchFamily="34" charset="0"/>
              </a:endParaRPr>
            </a:p>
          </p:txBody>
        </p:sp>
      </p:grpSp>
      <p:sp>
        <p:nvSpPr>
          <p:cNvPr id="17" name="Zástupný symbol pro zápatí 65"/>
          <p:cNvSpPr>
            <a:spLocks noGrp="1"/>
          </p:cNvSpPr>
          <p:nvPr>
            <p:ph type="ftr" sz="quarter" idx="15"/>
          </p:nvPr>
        </p:nvSpPr>
        <p:spPr>
          <a:xfrm>
            <a:off x="180494" y="6593284"/>
            <a:ext cx="8639175" cy="292100"/>
          </a:xfrm>
        </p:spPr>
        <p:txBody>
          <a:bodyPr>
            <a:noAutofit/>
          </a:bodyPr>
          <a:lstStyle/>
          <a:p>
            <a:pPr>
              <a:defRPr/>
            </a:pPr>
            <a:r>
              <a:rPr lang="en-US" sz="1400" cap="small" dirty="0" smtClean="0">
                <a:solidFill>
                  <a:srgbClr val="002060"/>
                </a:solidFill>
                <a:latin typeface="Calibri" panose="020F0502020204030204" pitchFamily="34" charset="0"/>
                <a:cs typeface="Calibri" panose="020F0502020204030204" pitchFamily="34" charset="0"/>
              </a:rPr>
              <a:t>J. </a:t>
            </a:r>
            <a:r>
              <a:rPr lang="en-US" sz="1400" cap="small" dirty="0" err="1" smtClean="0">
                <a:solidFill>
                  <a:srgbClr val="002060"/>
                </a:solidFill>
                <a:latin typeface="Calibri" panose="020F0502020204030204" pitchFamily="34" charset="0"/>
                <a:cs typeface="Calibri" panose="020F0502020204030204" pitchFamily="34" charset="0"/>
              </a:rPr>
              <a:t>Mikšovský</a:t>
            </a:r>
            <a:r>
              <a:rPr lang="en-US" sz="1400" cap="small" dirty="0" smtClean="0">
                <a:solidFill>
                  <a:srgbClr val="002060"/>
                </a:solidFill>
                <a:latin typeface="Calibri" panose="020F0502020204030204" pitchFamily="34" charset="0"/>
                <a:cs typeface="Calibri" panose="020F0502020204030204" pitchFamily="34" charset="0"/>
              </a:rPr>
              <a:t> et al.: Global and local imprints of climate forcings ...         </a:t>
            </a:r>
            <a:r>
              <a:rPr lang="en-US" sz="1400" cap="small" dirty="0" smtClean="0">
                <a:solidFill>
                  <a:srgbClr val="080163"/>
                </a:solidFill>
                <a:latin typeface="Calibri" panose="020F0502020204030204" pitchFamily="34" charset="0"/>
                <a:cs typeface="Calibri" panose="020F0502020204030204" pitchFamily="34" charset="0"/>
              </a:rPr>
              <a:t>http://www.miksovsky.info/SantaFe201</a:t>
            </a:r>
            <a:r>
              <a:rPr lang="cs-CZ" sz="1400" cap="small" dirty="0" smtClean="0">
                <a:solidFill>
                  <a:srgbClr val="080163"/>
                </a:solidFill>
                <a:latin typeface="Calibri" panose="020F0502020204030204" pitchFamily="34" charset="0"/>
                <a:cs typeface="Calibri" panose="020F0502020204030204" pitchFamily="34" charset="0"/>
              </a:rPr>
              <a:t>7</a:t>
            </a:r>
            <a:r>
              <a:rPr lang="en-US" sz="1400" cap="small" dirty="0" smtClean="0">
                <a:solidFill>
                  <a:srgbClr val="080163"/>
                </a:solidFill>
                <a:latin typeface="Calibri" panose="020F0502020204030204" pitchFamily="34" charset="0"/>
                <a:cs typeface="Calibri" panose="020F0502020204030204" pitchFamily="34" charset="0"/>
              </a:rPr>
              <a:t>.</a:t>
            </a:r>
            <a:r>
              <a:rPr lang="en-US" sz="1400" cap="small" dirty="0" err="1" smtClean="0">
                <a:solidFill>
                  <a:srgbClr val="080163"/>
                </a:solidFill>
                <a:latin typeface="Calibri" panose="020F0502020204030204" pitchFamily="34" charset="0"/>
                <a:cs typeface="Calibri" panose="020F0502020204030204" pitchFamily="34" charset="0"/>
              </a:rPr>
              <a:t>pptx</a:t>
            </a:r>
            <a:r>
              <a:rPr lang="en-US" sz="1400" cap="small" dirty="0" smtClean="0">
                <a:solidFill>
                  <a:srgbClr val="002060"/>
                </a:solidFill>
                <a:latin typeface="Calibri" panose="020F0502020204030204" pitchFamily="34" charset="0"/>
                <a:cs typeface="Calibri" panose="020F0502020204030204" pitchFamily="34" charset="0"/>
              </a:rPr>
              <a:t> </a:t>
            </a:r>
            <a:endParaRPr lang="en-US" sz="1400" dirty="0">
              <a:solidFill>
                <a:srgbClr val="002060"/>
              </a:solidFill>
              <a:latin typeface="Calibri" panose="020F0502020204030204" pitchFamily="34" charset="0"/>
              <a:cs typeface="Calibri" panose="020F0502020204030204" pitchFamily="34" charset="0"/>
            </a:endParaRPr>
          </a:p>
        </p:txBody>
      </p:sp>
      <p:sp>
        <p:nvSpPr>
          <p:cNvPr id="18" name="Zástupný symbol pro obsah 1"/>
          <p:cNvSpPr txBox="1">
            <a:spLocks/>
          </p:cNvSpPr>
          <p:nvPr/>
        </p:nvSpPr>
        <p:spPr>
          <a:xfrm>
            <a:off x="257175" y="1772816"/>
            <a:ext cx="7702599" cy="2808312"/>
          </a:xfrm>
          <a:prstGeom prst="rect">
            <a:avLst/>
          </a:prstGeom>
          <a:effectLst/>
        </p:spPr>
        <p:txBody>
          <a:bodyPr>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lgn="ctr" fontAlgn="auto">
              <a:spcBef>
                <a:spcPts val="0"/>
              </a:spcBef>
              <a:buNone/>
              <a:defRPr/>
            </a:pPr>
            <a:r>
              <a:rPr lang="en-US" sz="1800" dirty="0" smtClean="0">
                <a:solidFill>
                  <a:schemeClr val="tx1"/>
                </a:solidFill>
                <a:latin typeface="Calibri" pitchFamily="34" charset="0"/>
                <a:cs typeface="Calibri" panose="020F0502020204030204" pitchFamily="34" charset="0"/>
              </a:rPr>
              <a:t>In contrast to unambiguous cooling effects in global observational temperature series, local signatures of volcanic activity are less clear and rarely statistically significant</a:t>
            </a:r>
          </a:p>
          <a:p>
            <a:pPr marL="0" indent="0" algn="ctr" fontAlgn="auto">
              <a:spcBef>
                <a:spcPts val="0"/>
              </a:spcBef>
              <a:buFont typeface="Arial" pitchFamily="34" charset="0"/>
              <a:buNone/>
              <a:defRPr/>
            </a:pPr>
            <a:endParaRPr lang="en-US" sz="900" dirty="0" smtClean="0">
              <a:solidFill>
                <a:schemeClr val="tx1"/>
              </a:solidFill>
              <a:latin typeface="Calibri" pitchFamily="34" charset="0"/>
              <a:cs typeface="Calibri" panose="020F0502020204030204" pitchFamily="34" charset="0"/>
            </a:endParaRPr>
          </a:p>
          <a:p>
            <a:pPr marL="0" indent="0" algn="ctr" fontAlgn="auto">
              <a:spcBef>
                <a:spcPts val="0"/>
              </a:spcBef>
              <a:buFont typeface="Arial" pitchFamily="34" charset="0"/>
              <a:buNone/>
              <a:defRPr/>
            </a:pPr>
            <a:r>
              <a:rPr lang="en-US" sz="1800" dirty="0" smtClean="0">
                <a:solidFill>
                  <a:schemeClr val="tx1"/>
                </a:solidFill>
                <a:latin typeface="Calibri" pitchFamily="34" charset="0"/>
                <a:cs typeface="Calibri" panose="020F0502020204030204" pitchFamily="34" charset="0"/>
              </a:rPr>
              <a:t>Distinct cooling was detected in a few regions over land (especially North America and Near East), but warming is also indicated in some (particularly oceanic) areas</a:t>
            </a:r>
          </a:p>
          <a:p>
            <a:pPr marL="0" indent="0" algn="ctr" fontAlgn="auto">
              <a:spcBef>
                <a:spcPts val="0"/>
              </a:spcBef>
              <a:buFont typeface="Arial" pitchFamily="34" charset="0"/>
              <a:buNone/>
              <a:defRPr/>
            </a:pPr>
            <a:endParaRPr lang="en-US" sz="900" dirty="0" smtClean="0">
              <a:solidFill>
                <a:schemeClr val="tx1"/>
              </a:solidFill>
              <a:latin typeface="Calibri" pitchFamily="34" charset="0"/>
              <a:cs typeface="Calibri" panose="020F0502020204030204" pitchFamily="34" charset="0"/>
            </a:endParaRPr>
          </a:p>
          <a:p>
            <a:pPr marL="0" indent="0" algn="ctr" fontAlgn="auto">
              <a:spcBef>
                <a:spcPts val="0"/>
              </a:spcBef>
              <a:buFont typeface="Arial" pitchFamily="34" charset="0"/>
              <a:buNone/>
              <a:defRPr/>
            </a:pPr>
            <a:r>
              <a:rPr lang="en-US" sz="1800" dirty="0" smtClean="0">
                <a:solidFill>
                  <a:schemeClr val="tx1"/>
                </a:solidFill>
                <a:latin typeface="Calibri" pitchFamily="34" charset="0"/>
                <a:cs typeface="Calibri" panose="020F0502020204030204" pitchFamily="34" charset="0"/>
              </a:rPr>
              <a:t>Relative rarity of major volcanic events complicates analysis of potential aliasing effects</a:t>
            </a:r>
          </a:p>
          <a:p>
            <a:pPr marL="0" indent="0" algn="ctr" fontAlgn="auto">
              <a:spcBef>
                <a:spcPts val="0"/>
              </a:spcBef>
              <a:buFont typeface="Arial" pitchFamily="34" charset="0"/>
              <a:buNone/>
              <a:defRPr/>
            </a:pPr>
            <a:endParaRPr lang="en-US" sz="1200" dirty="0" smtClean="0">
              <a:solidFill>
                <a:schemeClr val="tx1"/>
              </a:solidFill>
              <a:latin typeface="Calibri" pitchFamily="34" charset="0"/>
              <a:cs typeface="Calibri" panose="020F0502020204030204" pitchFamily="34" charset="0"/>
            </a:endParaRPr>
          </a:p>
          <a:p>
            <a:pPr marL="0" indent="0" algn="ctr" fontAlgn="auto">
              <a:spcBef>
                <a:spcPts val="0"/>
              </a:spcBef>
              <a:buNone/>
              <a:defRPr/>
            </a:pPr>
            <a:endParaRPr lang="en-US" sz="1800" dirty="0" smtClean="0">
              <a:solidFill>
                <a:schemeClr val="tx1"/>
              </a:solidFill>
              <a:latin typeface="Calibri" pitchFamily="34" charset="0"/>
              <a:cs typeface="Calibri" panose="020F0502020204030204" pitchFamily="34" charset="0"/>
            </a:endParaRPr>
          </a:p>
          <a:p>
            <a:pPr marL="0" indent="0" algn="ctr" fontAlgn="auto">
              <a:spcBef>
                <a:spcPts val="0"/>
              </a:spcBef>
              <a:buNone/>
              <a:defRPr/>
            </a:pPr>
            <a:endParaRPr lang="en-US" sz="1800" dirty="0" smtClean="0">
              <a:solidFill>
                <a:schemeClr val="tx1"/>
              </a:solidFill>
              <a:latin typeface="Calibri" pitchFamily="34" charset="0"/>
              <a:cs typeface="Calibri" panose="020F0502020204030204" pitchFamily="34" charset="0"/>
            </a:endParaRPr>
          </a:p>
          <a:p>
            <a:pPr marL="0" indent="0" algn="ctr" fontAlgn="auto">
              <a:spcBef>
                <a:spcPts val="0"/>
              </a:spcBef>
              <a:buFont typeface="Arial" pitchFamily="34" charset="0"/>
              <a:buNone/>
              <a:defRPr/>
            </a:pPr>
            <a:endParaRPr lang="en-US" sz="1800" dirty="0" smtClean="0">
              <a:solidFill>
                <a:schemeClr val="tx1"/>
              </a:solidFill>
              <a:latin typeface="Calibri" pitchFamily="34" charset="0"/>
              <a:cs typeface="Calibri" panose="020F0502020204030204" pitchFamily="34" charset="0"/>
            </a:endParaRPr>
          </a:p>
          <a:p>
            <a:pPr marL="0" indent="0" algn="ctr" fontAlgn="auto">
              <a:spcBef>
                <a:spcPts val="0"/>
              </a:spcBef>
              <a:buFont typeface="Arial" pitchFamily="34" charset="0"/>
              <a:buNone/>
              <a:defRPr/>
            </a:pPr>
            <a:endParaRPr lang="en-US" sz="1800" dirty="0" smtClean="0">
              <a:solidFill>
                <a:schemeClr val="tx1"/>
              </a:solidFill>
              <a:latin typeface="Calibri" pitchFamily="34" charset="0"/>
              <a:cs typeface="Calibri" panose="020F0502020204030204" pitchFamily="34" charset="0"/>
            </a:endParaRPr>
          </a:p>
          <a:p>
            <a:pPr marL="0" indent="0" algn="ctr" fontAlgn="auto">
              <a:spcBef>
                <a:spcPts val="0"/>
              </a:spcBef>
              <a:buFont typeface="Arial" pitchFamily="34" charset="0"/>
              <a:buNone/>
              <a:defRPr/>
            </a:pPr>
            <a:endParaRPr lang="en-US" sz="1800" dirty="0" smtClean="0">
              <a:solidFill>
                <a:schemeClr val="tx1"/>
              </a:solidFill>
              <a:latin typeface="Calibri" pitchFamily="34" charset="0"/>
              <a:cs typeface="Calibri" panose="020F0502020204030204" pitchFamily="34" charset="0"/>
            </a:endParaRPr>
          </a:p>
        </p:txBody>
      </p:sp>
      <p:sp>
        <p:nvSpPr>
          <p:cNvPr id="19" name="Obdélník 18"/>
          <p:cNvSpPr/>
          <p:nvPr/>
        </p:nvSpPr>
        <p:spPr>
          <a:xfrm>
            <a:off x="6228184" y="-27384"/>
            <a:ext cx="2066848" cy="307777"/>
          </a:xfrm>
          <a:prstGeom prst="rect">
            <a:avLst/>
          </a:prstGeom>
        </p:spPr>
        <p:txBody>
          <a:bodyPr wrap="none">
            <a:spAutoFit/>
          </a:bodyPr>
          <a:lstStyle/>
          <a:p>
            <a:pPr algn="r"/>
            <a:r>
              <a:rPr lang="en-US" sz="1400" b="1" cap="small" dirty="0" smtClean="0">
                <a:solidFill>
                  <a:srgbClr val="002060"/>
                </a:solidFill>
                <a:latin typeface="Calibri" panose="020F0502020204030204" pitchFamily="34" charset="0"/>
                <a:cs typeface="Calibri" panose="020F0502020204030204" pitchFamily="34" charset="0"/>
              </a:rPr>
              <a:t>Charles University Prague</a:t>
            </a:r>
            <a:endParaRPr lang="en-US" sz="1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7334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23528" y="345976"/>
            <a:ext cx="7632700" cy="1066800"/>
          </a:xfrm>
          <a:effectLst>
            <a:outerShdw blurRad="63500" dist="25400" dir="2700000" algn="tl" rotWithShape="0">
              <a:prstClr val="black">
                <a:alpha val="50000"/>
              </a:prstClr>
            </a:outerShdw>
          </a:effectLst>
        </p:spPr>
        <p:txBody>
          <a:bodyPr>
            <a:normAutofit fontScale="90000"/>
          </a:bodyPr>
          <a:lstStyle/>
          <a:p>
            <a:pPr fontAlgn="auto">
              <a:spcAft>
                <a:spcPts val="0"/>
              </a:spcAft>
              <a:defRPr/>
            </a:pPr>
            <a:r>
              <a:rPr lang="en-US" dirty="0" smtClean="0">
                <a:solidFill>
                  <a:srgbClr val="000000"/>
                </a:solidFill>
                <a:latin typeface="Calibri" pitchFamily="34" charset="0"/>
                <a:cs typeface="Calibri" panose="020F0502020204030204" pitchFamily="34" charset="0"/>
              </a:rPr>
              <a:t>Temperature component related to:</a:t>
            </a:r>
            <a:r>
              <a:rPr lang="en-US" b="1" dirty="0" smtClean="0">
                <a:solidFill>
                  <a:srgbClr val="000000"/>
                </a:solidFill>
                <a:latin typeface="Calibri" pitchFamily="34" charset="0"/>
                <a:cs typeface="Calibri" panose="020F0502020204030204" pitchFamily="34" charset="0"/>
              </a:rPr>
              <a:t/>
            </a:r>
            <a:br>
              <a:rPr lang="en-US" b="1" dirty="0" smtClean="0">
                <a:solidFill>
                  <a:srgbClr val="000000"/>
                </a:solidFill>
                <a:latin typeface="Calibri" pitchFamily="34" charset="0"/>
                <a:cs typeface="Calibri" panose="020F0502020204030204" pitchFamily="34" charset="0"/>
              </a:rPr>
            </a:br>
            <a:r>
              <a:rPr lang="en-US" b="1" dirty="0" smtClean="0">
                <a:solidFill>
                  <a:srgbClr val="000000"/>
                </a:solidFill>
                <a:latin typeface="Calibri" pitchFamily="34" charset="0"/>
                <a:cs typeface="Calibri" panose="020F0502020204030204" pitchFamily="34" charset="0"/>
              </a:rPr>
              <a:t>Southern Oscillation</a:t>
            </a:r>
            <a:endParaRPr lang="en-US" b="1" dirty="0">
              <a:solidFill>
                <a:srgbClr val="000000"/>
              </a:solidFill>
              <a:latin typeface="Calibri" pitchFamily="34" charset="0"/>
              <a:cs typeface="Calibri" panose="020F0502020204030204" pitchFamily="34" charset="0"/>
            </a:endParaRPr>
          </a:p>
        </p:txBody>
      </p:sp>
      <p:pic>
        <p:nvPicPr>
          <p:cNvPr id="31" name="Picture 4" descr="G:\_Analyses\HabS\___PRESENTATION\Materials_Figures\Sca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819" y="836712"/>
            <a:ext cx="474677" cy="5580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_Analyses\Global_Forcing\Programs_n_Analyses\MLR_bootstrap\SIDEVERSION-TIME_DELAYS_ANALYSIS\ANALYSES_AND_RESULTS\_ANALYSES_AND_FIGURES\_0m-99pc-\GISS\GISS-SO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8" y="4855943"/>
            <a:ext cx="4176000" cy="166691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_Analyses\Global_Forcing\Programs_n_Analyses\MLR_bootstrap\SIDEVERSION-TIME_DELAYS_ANALYSIS\ANALYSES_AND_RESULTS\_ANALYSES_AND_FIGURES\_0m-99pc-\BERK\BERK-SO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4855943"/>
            <a:ext cx="4176000" cy="1665326"/>
          </a:xfrm>
          <a:prstGeom prst="rect">
            <a:avLst/>
          </a:prstGeom>
          <a:noFill/>
          <a:extLst>
            <a:ext uri="{909E8E84-426E-40DD-AFC4-6F175D3DCCD1}">
              <a14:hiddenFill xmlns:a14="http://schemas.microsoft.com/office/drawing/2010/main">
                <a:solidFill>
                  <a:srgbClr val="FFFFFF"/>
                </a:solidFill>
              </a14:hiddenFill>
            </a:ext>
          </a:extLst>
        </p:spPr>
      </p:pic>
      <p:sp>
        <p:nvSpPr>
          <p:cNvPr id="14" name="Zástupný symbol pro číslo snímku 15"/>
          <p:cNvSpPr>
            <a:spLocks noGrp="1"/>
          </p:cNvSpPr>
          <p:nvPr>
            <p:ph type="sldNum" sz="quarter" idx="16"/>
          </p:nvPr>
        </p:nvSpPr>
        <p:spPr bwMode="auto">
          <a:xfrm>
            <a:off x="8742363" y="6449268"/>
            <a:ext cx="3873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F62EFAD-1AFF-4B12-AA6C-3A34FE77B609}" type="slidenum">
              <a:rPr lang="en-US" altLang="cs-CZ" sz="1800">
                <a:solidFill>
                  <a:srgbClr val="080163"/>
                </a:solidFill>
                <a:latin typeface="Calibri" panose="020F0502020204030204" pitchFamily="34" charset="0"/>
                <a:cs typeface="Calibri" panose="020F0502020204030204" pitchFamily="34" charset="0"/>
              </a:rPr>
              <a:pPr fontAlgn="base">
                <a:spcBef>
                  <a:spcPct val="0"/>
                </a:spcBef>
                <a:spcAft>
                  <a:spcPct val="0"/>
                </a:spcAft>
              </a:pPr>
              <a:t>12</a:t>
            </a:fld>
            <a:endParaRPr lang="en-US" altLang="cs-CZ" sz="1800" dirty="0">
              <a:solidFill>
                <a:srgbClr val="080163"/>
              </a:solidFill>
              <a:latin typeface="Calibri" panose="020F0502020204030204" pitchFamily="34" charset="0"/>
              <a:cs typeface="Calibri" panose="020F0502020204030204" pitchFamily="34" charset="0"/>
            </a:endParaRPr>
          </a:p>
        </p:txBody>
      </p:sp>
      <p:cxnSp>
        <p:nvCxnSpPr>
          <p:cNvPr id="15" name="Přímá spojnice 14"/>
          <p:cNvCxnSpPr/>
          <p:nvPr/>
        </p:nvCxnSpPr>
        <p:spPr>
          <a:xfrm>
            <a:off x="257175" y="6597352"/>
            <a:ext cx="8485814"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257175" y="260648"/>
            <a:ext cx="7987233" cy="9738"/>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pic>
        <p:nvPicPr>
          <p:cNvPr id="25" name="Picture 2" descr="F:\_Documents\Graphics\LOGO-KMOP-MFF-UK\logo-UK-cutou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8424" y="44624"/>
            <a:ext cx="709028" cy="709028"/>
          </a:xfrm>
          <a:prstGeom prst="rect">
            <a:avLst/>
          </a:prstGeom>
          <a:noFill/>
          <a:effectLst>
            <a:outerShdw blurRad="25400" dist="12700" dir="2700000" algn="tl" rotWithShape="0">
              <a:prstClr val="black">
                <a:alpha val="40000"/>
              </a:prstClr>
            </a:outerShdw>
          </a:effectLst>
          <a:extLst/>
        </p:spPr>
      </p:pic>
      <p:sp>
        <p:nvSpPr>
          <p:cNvPr id="35" name="Obdélník 34"/>
          <p:cNvSpPr/>
          <p:nvPr/>
        </p:nvSpPr>
        <p:spPr>
          <a:xfrm>
            <a:off x="864755" y="4365104"/>
            <a:ext cx="7091621" cy="523220"/>
          </a:xfrm>
          <a:prstGeom prst="rect">
            <a:avLst/>
          </a:prstGeom>
          <a:noFill/>
          <a:ln w="19050">
            <a:noFill/>
          </a:ln>
        </p:spPr>
        <p:txBody>
          <a:bodyPr wrap="none">
            <a:spAutoFit/>
          </a:bodyPr>
          <a:lstStyle/>
          <a:p>
            <a:r>
              <a:rPr lang="en-US" sz="1400" dirty="0" smtClean="0">
                <a:solidFill>
                  <a:srgbClr val="000000"/>
                </a:solidFill>
                <a:latin typeface="Calibri" panose="020F0502020204030204" pitchFamily="34" charset="0"/>
                <a:cs typeface="Calibri" panose="020F0502020204030204" pitchFamily="34" charset="0"/>
              </a:rPr>
              <a:t>Temperature response (°C) to </a:t>
            </a:r>
            <a:r>
              <a:rPr lang="en-US" sz="1400" b="1" dirty="0" smtClean="0">
                <a:solidFill>
                  <a:srgbClr val="000000"/>
                </a:solidFill>
                <a:latin typeface="Calibri" pitchFamily="34" charset="0"/>
                <a:cs typeface="Calibri" panose="020F0502020204030204" pitchFamily="34" charset="0"/>
              </a:rPr>
              <a:t>Southern Oscillation index increase by 4x its standard deviation</a:t>
            </a:r>
          </a:p>
          <a:p>
            <a:pPr algn="ctr"/>
            <a:r>
              <a:rPr lang="en-US" sz="1400" dirty="0" smtClean="0">
                <a:solidFill>
                  <a:srgbClr val="000000"/>
                </a:solidFill>
                <a:latin typeface="Calibri" pitchFamily="34" charset="0"/>
                <a:cs typeface="Calibri" panose="020F0502020204030204" pitchFamily="34" charset="0"/>
              </a:rPr>
              <a:t>(hatching: response significant at the 99% level) </a:t>
            </a:r>
            <a:endParaRPr lang="en-US" sz="1400" dirty="0">
              <a:solidFill>
                <a:srgbClr val="000000"/>
              </a:solidFill>
              <a:latin typeface="Calibri" panose="020F0502020204030204" pitchFamily="34" charset="0"/>
              <a:cs typeface="Calibri" panose="020F0502020204030204" pitchFamily="34" charset="0"/>
            </a:endParaRPr>
          </a:p>
        </p:txBody>
      </p:sp>
      <p:grpSp>
        <p:nvGrpSpPr>
          <p:cNvPr id="36" name="Skupina 35"/>
          <p:cNvGrpSpPr/>
          <p:nvPr/>
        </p:nvGrpSpPr>
        <p:grpSpPr>
          <a:xfrm>
            <a:off x="308770" y="4577302"/>
            <a:ext cx="8223206" cy="307777"/>
            <a:chOff x="308770" y="4577302"/>
            <a:chExt cx="8223206" cy="307777"/>
          </a:xfrm>
        </p:grpSpPr>
        <p:sp>
          <p:nvSpPr>
            <p:cNvPr id="38" name="Obdélník 37"/>
            <p:cNvSpPr/>
            <p:nvPr/>
          </p:nvSpPr>
          <p:spPr>
            <a:xfrm>
              <a:off x="308770" y="4577302"/>
              <a:ext cx="859402" cy="307777"/>
            </a:xfrm>
            <a:prstGeom prst="rect">
              <a:avLst/>
            </a:prstGeom>
          </p:spPr>
          <p:txBody>
            <a:bodyPr wrap="none">
              <a:spAutoFit/>
            </a:bodyPr>
            <a:lstStyle/>
            <a:p>
              <a:r>
                <a:rPr lang="en-US" sz="1400" b="1" dirty="0" smtClean="0">
                  <a:solidFill>
                    <a:srgbClr val="000000"/>
                  </a:solidFill>
                  <a:latin typeface="Calibri" panose="020F0502020204030204" pitchFamily="34" charset="0"/>
                  <a:cs typeface="Calibri" panose="020F0502020204030204" pitchFamily="34" charset="0"/>
                </a:rPr>
                <a:t>GISTEMP</a:t>
              </a:r>
              <a:endParaRPr lang="en-US" sz="1400" b="1" dirty="0">
                <a:latin typeface="Calibri" panose="020F0502020204030204" pitchFamily="34" charset="0"/>
                <a:cs typeface="Calibri" panose="020F0502020204030204" pitchFamily="34" charset="0"/>
              </a:endParaRPr>
            </a:p>
          </p:txBody>
        </p:sp>
        <p:sp>
          <p:nvSpPr>
            <p:cNvPr id="39" name="Obdélník 38"/>
            <p:cNvSpPr/>
            <p:nvPr/>
          </p:nvSpPr>
          <p:spPr>
            <a:xfrm>
              <a:off x="7266245" y="4577302"/>
              <a:ext cx="1265731" cy="307777"/>
            </a:xfrm>
            <a:prstGeom prst="rect">
              <a:avLst/>
            </a:prstGeom>
          </p:spPr>
          <p:txBody>
            <a:bodyPr wrap="none">
              <a:spAutoFit/>
            </a:bodyPr>
            <a:lstStyle/>
            <a:p>
              <a:r>
                <a:rPr lang="en-US" sz="1400" b="1" dirty="0" smtClean="0">
                  <a:solidFill>
                    <a:srgbClr val="000000"/>
                  </a:solidFill>
                  <a:latin typeface="Calibri" panose="020F0502020204030204" pitchFamily="34" charset="0"/>
                  <a:cs typeface="Calibri" panose="020F0502020204030204" pitchFamily="34" charset="0"/>
                </a:rPr>
                <a:t>Berkeley Earth</a:t>
              </a:r>
              <a:endParaRPr lang="en-US" sz="1400" b="1" dirty="0">
                <a:latin typeface="Calibri" panose="020F0502020204030204" pitchFamily="34" charset="0"/>
                <a:cs typeface="Calibri" panose="020F0502020204030204" pitchFamily="34" charset="0"/>
              </a:endParaRPr>
            </a:p>
          </p:txBody>
        </p:sp>
      </p:grpSp>
      <p:sp>
        <p:nvSpPr>
          <p:cNvPr id="17" name="Zástupný symbol pro zápatí 65"/>
          <p:cNvSpPr>
            <a:spLocks noGrp="1"/>
          </p:cNvSpPr>
          <p:nvPr>
            <p:ph type="ftr" sz="quarter" idx="15"/>
          </p:nvPr>
        </p:nvSpPr>
        <p:spPr>
          <a:xfrm>
            <a:off x="180494" y="6593284"/>
            <a:ext cx="8639175" cy="292100"/>
          </a:xfrm>
        </p:spPr>
        <p:txBody>
          <a:bodyPr>
            <a:noAutofit/>
          </a:bodyPr>
          <a:lstStyle/>
          <a:p>
            <a:pPr>
              <a:defRPr/>
            </a:pPr>
            <a:r>
              <a:rPr lang="en-US" sz="1400" cap="small" dirty="0" smtClean="0">
                <a:solidFill>
                  <a:srgbClr val="002060"/>
                </a:solidFill>
                <a:latin typeface="Calibri" panose="020F0502020204030204" pitchFamily="34" charset="0"/>
                <a:cs typeface="Calibri" panose="020F0502020204030204" pitchFamily="34" charset="0"/>
              </a:rPr>
              <a:t>J. </a:t>
            </a:r>
            <a:r>
              <a:rPr lang="en-US" sz="1400" cap="small" dirty="0" err="1" smtClean="0">
                <a:solidFill>
                  <a:srgbClr val="002060"/>
                </a:solidFill>
                <a:latin typeface="Calibri" panose="020F0502020204030204" pitchFamily="34" charset="0"/>
                <a:cs typeface="Calibri" panose="020F0502020204030204" pitchFamily="34" charset="0"/>
              </a:rPr>
              <a:t>Mikšovský</a:t>
            </a:r>
            <a:r>
              <a:rPr lang="en-US" sz="1400" cap="small" dirty="0" smtClean="0">
                <a:solidFill>
                  <a:srgbClr val="002060"/>
                </a:solidFill>
                <a:latin typeface="Calibri" panose="020F0502020204030204" pitchFamily="34" charset="0"/>
                <a:cs typeface="Calibri" panose="020F0502020204030204" pitchFamily="34" charset="0"/>
              </a:rPr>
              <a:t> et al.: Global and local imprints of climate forcings ...         </a:t>
            </a:r>
            <a:r>
              <a:rPr lang="en-US" sz="1400" cap="small" dirty="0" smtClean="0">
                <a:solidFill>
                  <a:srgbClr val="080163"/>
                </a:solidFill>
                <a:latin typeface="Calibri" panose="020F0502020204030204" pitchFamily="34" charset="0"/>
                <a:cs typeface="Calibri" panose="020F0502020204030204" pitchFamily="34" charset="0"/>
              </a:rPr>
              <a:t>http://www.miksovsky.info/SantaFe201</a:t>
            </a:r>
            <a:r>
              <a:rPr lang="cs-CZ" sz="1400" cap="small" dirty="0" smtClean="0">
                <a:solidFill>
                  <a:srgbClr val="080163"/>
                </a:solidFill>
                <a:latin typeface="Calibri" panose="020F0502020204030204" pitchFamily="34" charset="0"/>
                <a:cs typeface="Calibri" panose="020F0502020204030204" pitchFamily="34" charset="0"/>
              </a:rPr>
              <a:t>7</a:t>
            </a:r>
            <a:r>
              <a:rPr lang="en-US" sz="1400" cap="small" dirty="0" smtClean="0">
                <a:solidFill>
                  <a:srgbClr val="080163"/>
                </a:solidFill>
                <a:latin typeface="Calibri" panose="020F0502020204030204" pitchFamily="34" charset="0"/>
                <a:cs typeface="Calibri" panose="020F0502020204030204" pitchFamily="34" charset="0"/>
              </a:rPr>
              <a:t>.</a:t>
            </a:r>
            <a:r>
              <a:rPr lang="en-US" sz="1400" cap="small" dirty="0" err="1" smtClean="0">
                <a:solidFill>
                  <a:srgbClr val="080163"/>
                </a:solidFill>
                <a:latin typeface="Calibri" panose="020F0502020204030204" pitchFamily="34" charset="0"/>
                <a:cs typeface="Calibri" panose="020F0502020204030204" pitchFamily="34" charset="0"/>
              </a:rPr>
              <a:t>pptx</a:t>
            </a:r>
            <a:r>
              <a:rPr lang="en-US" sz="1400" cap="small" dirty="0" smtClean="0">
                <a:solidFill>
                  <a:srgbClr val="002060"/>
                </a:solidFill>
                <a:latin typeface="Calibri" panose="020F0502020204030204" pitchFamily="34" charset="0"/>
                <a:cs typeface="Calibri" panose="020F0502020204030204" pitchFamily="34" charset="0"/>
              </a:rPr>
              <a:t> </a:t>
            </a:r>
            <a:endParaRPr lang="en-US" sz="1400" dirty="0">
              <a:solidFill>
                <a:srgbClr val="002060"/>
              </a:solidFill>
              <a:latin typeface="Calibri" panose="020F0502020204030204" pitchFamily="34" charset="0"/>
              <a:cs typeface="Calibri" panose="020F0502020204030204" pitchFamily="34" charset="0"/>
            </a:endParaRPr>
          </a:p>
        </p:txBody>
      </p:sp>
      <p:sp>
        <p:nvSpPr>
          <p:cNvPr id="16" name="Zástupný symbol pro obsah 1"/>
          <p:cNvSpPr txBox="1">
            <a:spLocks/>
          </p:cNvSpPr>
          <p:nvPr/>
        </p:nvSpPr>
        <p:spPr>
          <a:xfrm>
            <a:off x="257175" y="1772816"/>
            <a:ext cx="7702599" cy="2808312"/>
          </a:xfrm>
          <a:prstGeom prst="rect">
            <a:avLst/>
          </a:prstGeom>
          <a:effectLst/>
        </p:spPr>
        <p:txBody>
          <a:bodyPr>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lgn="ctr" fontAlgn="auto">
              <a:spcBef>
                <a:spcPts val="0"/>
              </a:spcBef>
              <a:buFont typeface="Arial" pitchFamily="34" charset="0"/>
              <a:buNone/>
              <a:defRPr/>
            </a:pPr>
            <a:r>
              <a:rPr lang="en-US" sz="1800" dirty="0" smtClean="0">
                <a:solidFill>
                  <a:schemeClr val="tx1"/>
                </a:solidFill>
                <a:latin typeface="Calibri" pitchFamily="34" charset="0"/>
                <a:cs typeface="Calibri" panose="020F0502020204030204" pitchFamily="34" charset="0"/>
              </a:rPr>
              <a:t>Canonical pattern in the Pacific, along with significant teleconnections extending to much of the tropics and several regions in higher latitudes</a:t>
            </a:r>
          </a:p>
          <a:p>
            <a:pPr marL="0" indent="0" algn="ctr" fontAlgn="auto">
              <a:spcBef>
                <a:spcPts val="0"/>
              </a:spcBef>
              <a:buFont typeface="Arial" pitchFamily="34" charset="0"/>
              <a:buNone/>
              <a:defRPr/>
            </a:pPr>
            <a:endParaRPr lang="en-US" sz="1800" dirty="0" smtClean="0">
              <a:solidFill>
                <a:schemeClr val="tx1"/>
              </a:solidFill>
              <a:latin typeface="Calibri" pitchFamily="34" charset="0"/>
              <a:cs typeface="Calibri" panose="020F0502020204030204" pitchFamily="34" charset="0"/>
            </a:endParaRPr>
          </a:p>
          <a:p>
            <a:pPr marL="0" indent="0" algn="ctr" fontAlgn="auto">
              <a:spcBef>
                <a:spcPts val="0"/>
              </a:spcBef>
              <a:buFont typeface="Arial" pitchFamily="34" charset="0"/>
              <a:buNone/>
              <a:defRPr/>
            </a:pPr>
            <a:r>
              <a:rPr lang="en-US" sz="1800" dirty="0" smtClean="0">
                <a:solidFill>
                  <a:schemeClr val="tx1"/>
                </a:solidFill>
                <a:latin typeface="Calibri" pitchFamily="34" charset="0"/>
                <a:cs typeface="Calibri" panose="020F0502020204030204" pitchFamily="34" charset="0"/>
              </a:rPr>
              <a:t>Distinct effect on global temperature, due to prevalence of negative responses worldwide </a:t>
            </a:r>
          </a:p>
          <a:p>
            <a:pPr marL="0" indent="0" algn="ctr" fontAlgn="auto">
              <a:spcBef>
                <a:spcPts val="0"/>
              </a:spcBef>
              <a:buFont typeface="Arial" pitchFamily="34" charset="0"/>
              <a:buNone/>
              <a:defRPr/>
            </a:pPr>
            <a:endParaRPr lang="en-US" sz="1800" dirty="0" smtClean="0">
              <a:solidFill>
                <a:schemeClr val="tx1"/>
              </a:solidFill>
              <a:latin typeface="Calibri" pitchFamily="34" charset="0"/>
              <a:cs typeface="Calibri" panose="020F0502020204030204" pitchFamily="34" charset="0"/>
            </a:endParaRPr>
          </a:p>
          <a:p>
            <a:pPr marL="0" indent="0" algn="ctr" fontAlgn="auto">
              <a:spcBef>
                <a:spcPts val="0"/>
              </a:spcBef>
              <a:buFont typeface="Arial" pitchFamily="34" charset="0"/>
              <a:buNone/>
              <a:defRPr/>
            </a:pPr>
            <a:endParaRPr lang="en-US" sz="1800" dirty="0" smtClean="0">
              <a:solidFill>
                <a:schemeClr val="tx1"/>
              </a:solidFill>
              <a:latin typeface="Calibri" pitchFamily="34" charset="0"/>
              <a:cs typeface="Calibri" panose="020F0502020204030204" pitchFamily="34" charset="0"/>
            </a:endParaRPr>
          </a:p>
          <a:p>
            <a:pPr marL="0" indent="0" algn="ctr" fontAlgn="auto">
              <a:spcBef>
                <a:spcPts val="0"/>
              </a:spcBef>
              <a:buFont typeface="Arial" pitchFamily="34" charset="0"/>
              <a:buNone/>
              <a:defRPr/>
            </a:pPr>
            <a:endParaRPr lang="en-US" sz="1200" dirty="0" smtClean="0">
              <a:solidFill>
                <a:schemeClr val="tx1"/>
              </a:solidFill>
              <a:latin typeface="Calibri" pitchFamily="34" charset="0"/>
              <a:cs typeface="Calibri" panose="020F0502020204030204" pitchFamily="34" charset="0"/>
            </a:endParaRPr>
          </a:p>
          <a:p>
            <a:pPr marL="0" indent="0" algn="ctr" fontAlgn="auto">
              <a:spcBef>
                <a:spcPts val="0"/>
              </a:spcBef>
              <a:buNone/>
              <a:defRPr/>
            </a:pPr>
            <a:endParaRPr lang="en-US" sz="1800" dirty="0" smtClean="0">
              <a:solidFill>
                <a:schemeClr val="tx1"/>
              </a:solidFill>
              <a:latin typeface="Calibri" pitchFamily="34" charset="0"/>
              <a:cs typeface="Calibri" panose="020F0502020204030204" pitchFamily="34" charset="0"/>
            </a:endParaRPr>
          </a:p>
          <a:p>
            <a:pPr marL="0" indent="0" algn="ctr" fontAlgn="auto">
              <a:spcBef>
                <a:spcPts val="0"/>
              </a:spcBef>
              <a:buNone/>
              <a:defRPr/>
            </a:pPr>
            <a:endParaRPr lang="en-US" sz="1800" dirty="0" smtClean="0">
              <a:solidFill>
                <a:schemeClr val="tx1"/>
              </a:solidFill>
              <a:latin typeface="Calibri" pitchFamily="34" charset="0"/>
              <a:cs typeface="Calibri" panose="020F0502020204030204" pitchFamily="34" charset="0"/>
            </a:endParaRPr>
          </a:p>
          <a:p>
            <a:pPr marL="0" indent="0" algn="ctr" fontAlgn="auto">
              <a:spcBef>
                <a:spcPts val="0"/>
              </a:spcBef>
              <a:buFont typeface="Arial" pitchFamily="34" charset="0"/>
              <a:buNone/>
              <a:defRPr/>
            </a:pPr>
            <a:endParaRPr lang="en-US" sz="1800" dirty="0" smtClean="0">
              <a:solidFill>
                <a:schemeClr val="tx1"/>
              </a:solidFill>
              <a:latin typeface="Calibri" pitchFamily="34" charset="0"/>
              <a:cs typeface="Calibri" panose="020F0502020204030204" pitchFamily="34" charset="0"/>
            </a:endParaRPr>
          </a:p>
          <a:p>
            <a:pPr marL="0" indent="0" algn="ctr" fontAlgn="auto">
              <a:spcBef>
                <a:spcPts val="0"/>
              </a:spcBef>
              <a:buFont typeface="Arial" pitchFamily="34" charset="0"/>
              <a:buNone/>
              <a:defRPr/>
            </a:pPr>
            <a:endParaRPr lang="en-US" sz="1800" dirty="0" smtClean="0">
              <a:solidFill>
                <a:schemeClr val="tx1"/>
              </a:solidFill>
              <a:latin typeface="Calibri" pitchFamily="34" charset="0"/>
              <a:cs typeface="Calibri" panose="020F0502020204030204" pitchFamily="34" charset="0"/>
            </a:endParaRPr>
          </a:p>
          <a:p>
            <a:pPr marL="0" indent="0" algn="ctr" fontAlgn="auto">
              <a:spcBef>
                <a:spcPts val="0"/>
              </a:spcBef>
              <a:buFont typeface="Arial" pitchFamily="34" charset="0"/>
              <a:buNone/>
              <a:defRPr/>
            </a:pPr>
            <a:endParaRPr lang="en-US" sz="1800" dirty="0" smtClean="0">
              <a:solidFill>
                <a:schemeClr val="tx1"/>
              </a:solidFill>
              <a:latin typeface="Calibri" pitchFamily="34" charset="0"/>
              <a:cs typeface="Calibri" panose="020F0502020204030204" pitchFamily="34" charset="0"/>
            </a:endParaRPr>
          </a:p>
        </p:txBody>
      </p:sp>
      <p:sp>
        <p:nvSpPr>
          <p:cNvPr id="18" name="Obdélník 17"/>
          <p:cNvSpPr/>
          <p:nvPr/>
        </p:nvSpPr>
        <p:spPr>
          <a:xfrm>
            <a:off x="6228184" y="-27384"/>
            <a:ext cx="2066848" cy="307777"/>
          </a:xfrm>
          <a:prstGeom prst="rect">
            <a:avLst/>
          </a:prstGeom>
        </p:spPr>
        <p:txBody>
          <a:bodyPr wrap="none">
            <a:spAutoFit/>
          </a:bodyPr>
          <a:lstStyle/>
          <a:p>
            <a:pPr algn="r"/>
            <a:r>
              <a:rPr lang="en-US" sz="1400" b="1" cap="small" dirty="0" smtClean="0">
                <a:solidFill>
                  <a:srgbClr val="002060"/>
                </a:solidFill>
                <a:latin typeface="Calibri" panose="020F0502020204030204" pitchFamily="34" charset="0"/>
                <a:cs typeface="Calibri" panose="020F0502020204030204" pitchFamily="34" charset="0"/>
              </a:rPr>
              <a:t>Charles University Prague</a:t>
            </a:r>
            <a:endParaRPr lang="en-US" sz="1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5357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23528" y="345976"/>
            <a:ext cx="7632700" cy="1066800"/>
          </a:xfrm>
          <a:effectLst>
            <a:outerShdw blurRad="63500" dist="25400" dir="2700000" algn="tl" rotWithShape="0">
              <a:prstClr val="black">
                <a:alpha val="50000"/>
              </a:prstClr>
            </a:outerShdw>
          </a:effectLst>
        </p:spPr>
        <p:txBody>
          <a:bodyPr>
            <a:normAutofit fontScale="90000"/>
          </a:bodyPr>
          <a:lstStyle/>
          <a:p>
            <a:pPr fontAlgn="auto">
              <a:spcAft>
                <a:spcPts val="0"/>
              </a:spcAft>
              <a:defRPr/>
            </a:pPr>
            <a:r>
              <a:rPr lang="en-US" dirty="0" smtClean="0">
                <a:solidFill>
                  <a:srgbClr val="000000"/>
                </a:solidFill>
                <a:latin typeface="Calibri" pitchFamily="34" charset="0"/>
                <a:cs typeface="Calibri" panose="020F0502020204030204" pitchFamily="34" charset="0"/>
              </a:rPr>
              <a:t>Temperature component related to:</a:t>
            </a:r>
            <a:r>
              <a:rPr lang="en-US" b="1" dirty="0" smtClean="0">
                <a:solidFill>
                  <a:srgbClr val="000000"/>
                </a:solidFill>
                <a:latin typeface="Calibri" pitchFamily="34" charset="0"/>
                <a:cs typeface="Calibri" panose="020F0502020204030204" pitchFamily="34" charset="0"/>
              </a:rPr>
              <a:t/>
            </a:r>
            <a:br>
              <a:rPr lang="en-US" b="1" dirty="0" smtClean="0">
                <a:solidFill>
                  <a:srgbClr val="000000"/>
                </a:solidFill>
                <a:latin typeface="Calibri" pitchFamily="34" charset="0"/>
                <a:cs typeface="Calibri" panose="020F0502020204030204" pitchFamily="34" charset="0"/>
              </a:rPr>
            </a:br>
            <a:r>
              <a:rPr lang="en-US" b="1" dirty="0" smtClean="0">
                <a:solidFill>
                  <a:srgbClr val="000000"/>
                </a:solidFill>
                <a:latin typeface="Calibri" pitchFamily="34" charset="0"/>
                <a:cs typeface="Calibri" panose="020F0502020204030204" pitchFamily="34" charset="0"/>
              </a:rPr>
              <a:t>North Atlantic Oscillation</a:t>
            </a:r>
            <a:endParaRPr lang="en-US" b="1" dirty="0">
              <a:solidFill>
                <a:srgbClr val="000000"/>
              </a:solidFill>
              <a:latin typeface="Calibri" pitchFamily="34" charset="0"/>
              <a:cs typeface="Calibri" panose="020F0502020204030204" pitchFamily="34" charset="0"/>
            </a:endParaRPr>
          </a:p>
        </p:txBody>
      </p:sp>
      <p:pic>
        <p:nvPicPr>
          <p:cNvPr id="31" name="Picture 4" descr="G:\_Analyses\HabS\___PRESENTATION\Materials_Figures\Sca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819" y="836712"/>
            <a:ext cx="474677" cy="5580000"/>
          </a:xfrm>
          <a:prstGeom prst="rect">
            <a:avLst/>
          </a:prstGeom>
          <a:noFill/>
          <a:extLst>
            <a:ext uri="{909E8E84-426E-40DD-AFC4-6F175D3DCCD1}">
              <a14:hiddenFill xmlns:a14="http://schemas.microsoft.com/office/drawing/2010/main">
                <a:solidFill>
                  <a:srgbClr val="FFFFFF"/>
                </a:solidFill>
              </a14:hiddenFill>
            </a:ext>
          </a:extLst>
        </p:spPr>
      </p:pic>
      <p:sp>
        <p:nvSpPr>
          <p:cNvPr id="14" name="Zástupný symbol pro číslo snímku 15"/>
          <p:cNvSpPr>
            <a:spLocks noGrp="1"/>
          </p:cNvSpPr>
          <p:nvPr>
            <p:ph type="sldNum" sz="quarter" idx="16"/>
          </p:nvPr>
        </p:nvSpPr>
        <p:spPr bwMode="auto">
          <a:xfrm>
            <a:off x="8742363" y="6449268"/>
            <a:ext cx="3873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F62EFAD-1AFF-4B12-AA6C-3A34FE77B609}" type="slidenum">
              <a:rPr lang="en-US" altLang="cs-CZ" sz="1800">
                <a:solidFill>
                  <a:srgbClr val="080163"/>
                </a:solidFill>
                <a:latin typeface="Calibri" panose="020F0502020204030204" pitchFamily="34" charset="0"/>
                <a:cs typeface="Calibri" panose="020F0502020204030204" pitchFamily="34" charset="0"/>
              </a:rPr>
              <a:pPr fontAlgn="base">
                <a:spcBef>
                  <a:spcPct val="0"/>
                </a:spcBef>
                <a:spcAft>
                  <a:spcPct val="0"/>
                </a:spcAft>
              </a:pPr>
              <a:t>13</a:t>
            </a:fld>
            <a:endParaRPr lang="en-US" altLang="cs-CZ" sz="1800" dirty="0">
              <a:solidFill>
                <a:srgbClr val="080163"/>
              </a:solidFill>
              <a:latin typeface="Calibri" panose="020F0502020204030204" pitchFamily="34" charset="0"/>
              <a:cs typeface="Calibri" panose="020F0502020204030204" pitchFamily="34" charset="0"/>
            </a:endParaRPr>
          </a:p>
        </p:txBody>
      </p:sp>
      <p:cxnSp>
        <p:nvCxnSpPr>
          <p:cNvPr id="15" name="Přímá spojnice 14"/>
          <p:cNvCxnSpPr/>
          <p:nvPr/>
        </p:nvCxnSpPr>
        <p:spPr>
          <a:xfrm>
            <a:off x="257175" y="6597352"/>
            <a:ext cx="8485814"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257175" y="260648"/>
            <a:ext cx="7987233" cy="9738"/>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pic>
        <p:nvPicPr>
          <p:cNvPr id="25" name="Picture 2" descr="F:\_Documents\Graphics\LOGO-KMOP-MFF-UK\logo-UK-cutou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8424" y="44624"/>
            <a:ext cx="709028" cy="709028"/>
          </a:xfrm>
          <a:prstGeom prst="rect">
            <a:avLst/>
          </a:prstGeom>
          <a:noFill/>
          <a:effectLst>
            <a:outerShdw blurRad="25400" dist="12700" dir="2700000" algn="tl" rotWithShape="0">
              <a:prstClr val="black">
                <a:alpha val="40000"/>
              </a:prstClr>
            </a:outerShdw>
          </a:effectLst>
          <a:extLst/>
        </p:spPr>
      </p:pic>
      <p:sp>
        <p:nvSpPr>
          <p:cNvPr id="35" name="Obdélník 34"/>
          <p:cNvSpPr/>
          <p:nvPr/>
        </p:nvSpPr>
        <p:spPr>
          <a:xfrm>
            <a:off x="864755" y="4365104"/>
            <a:ext cx="7459543" cy="523220"/>
          </a:xfrm>
          <a:prstGeom prst="rect">
            <a:avLst/>
          </a:prstGeom>
          <a:noFill/>
          <a:ln w="19050">
            <a:noFill/>
          </a:ln>
        </p:spPr>
        <p:txBody>
          <a:bodyPr wrap="none">
            <a:spAutoFit/>
          </a:bodyPr>
          <a:lstStyle/>
          <a:p>
            <a:r>
              <a:rPr lang="en-US" sz="1400" dirty="0" smtClean="0">
                <a:solidFill>
                  <a:srgbClr val="000000"/>
                </a:solidFill>
                <a:latin typeface="Calibri" panose="020F0502020204030204" pitchFamily="34" charset="0"/>
                <a:cs typeface="Calibri" panose="020F0502020204030204" pitchFamily="34" charset="0"/>
              </a:rPr>
              <a:t>Temperature response (°C) to </a:t>
            </a:r>
            <a:r>
              <a:rPr lang="en-US" sz="1400" b="1" dirty="0" smtClean="0">
                <a:solidFill>
                  <a:srgbClr val="000000"/>
                </a:solidFill>
                <a:latin typeface="Calibri" pitchFamily="34" charset="0"/>
                <a:cs typeface="Calibri" panose="020F0502020204030204" pitchFamily="34" charset="0"/>
              </a:rPr>
              <a:t>North Atlantic Oscillation index increase by 4x its standard deviation</a:t>
            </a:r>
          </a:p>
          <a:p>
            <a:pPr algn="ctr"/>
            <a:r>
              <a:rPr lang="en-US" sz="1400" dirty="0" smtClean="0">
                <a:solidFill>
                  <a:srgbClr val="000000"/>
                </a:solidFill>
                <a:latin typeface="Calibri" pitchFamily="34" charset="0"/>
                <a:cs typeface="Calibri" panose="020F0502020204030204" pitchFamily="34" charset="0"/>
              </a:rPr>
              <a:t>(hatching: response significant at the 99% level) </a:t>
            </a:r>
            <a:endParaRPr lang="en-US" sz="1400" dirty="0">
              <a:solidFill>
                <a:srgbClr val="000000"/>
              </a:solidFill>
              <a:latin typeface="Calibri" panose="020F0502020204030204" pitchFamily="34" charset="0"/>
              <a:cs typeface="Calibri" panose="020F0502020204030204" pitchFamily="34" charset="0"/>
            </a:endParaRPr>
          </a:p>
        </p:txBody>
      </p:sp>
      <p:grpSp>
        <p:nvGrpSpPr>
          <p:cNvPr id="36" name="Skupina 35"/>
          <p:cNvGrpSpPr/>
          <p:nvPr/>
        </p:nvGrpSpPr>
        <p:grpSpPr>
          <a:xfrm>
            <a:off x="308770" y="4577302"/>
            <a:ext cx="8223206" cy="307777"/>
            <a:chOff x="308770" y="4577302"/>
            <a:chExt cx="8223206" cy="307777"/>
          </a:xfrm>
        </p:grpSpPr>
        <p:sp>
          <p:nvSpPr>
            <p:cNvPr id="38" name="Obdélník 37"/>
            <p:cNvSpPr/>
            <p:nvPr/>
          </p:nvSpPr>
          <p:spPr>
            <a:xfrm>
              <a:off x="308770" y="4577302"/>
              <a:ext cx="859402" cy="307777"/>
            </a:xfrm>
            <a:prstGeom prst="rect">
              <a:avLst/>
            </a:prstGeom>
          </p:spPr>
          <p:txBody>
            <a:bodyPr wrap="none">
              <a:spAutoFit/>
            </a:bodyPr>
            <a:lstStyle/>
            <a:p>
              <a:r>
                <a:rPr lang="en-US" sz="1400" b="1" dirty="0" smtClean="0">
                  <a:solidFill>
                    <a:srgbClr val="000000"/>
                  </a:solidFill>
                  <a:latin typeface="Calibri" panose="020F0502020204030204" pitchFamily="34" charset="0"/>
                  <a:cs typeface="Calibri" panose="020F0502020204030204" pitchFamily="34" charset="0"/>
                </a:rPr>
                <a:t>GISTEMP</a:t>
              </a:r>
              <a:endParaRPr lang="en-US" sz="1400" b="1" dirty="0">
                <a:latin typeface="Calibri" panose="020F0502020204030204" pitchFamily="34" charset="0"/>
                <a:cs typeface="Calibri" panose="020F0502020204030204" pitchFamily="34" charset="0"/>
              </a:endParaRPr>
            </a:p>
          </p:txBody>
        </p:sp>
        <p:sp>
          <p:nvSpPr>
            <p:cNvPr id="39" name="Obdélník 38"/>
            <p:cNvSpPr/>
            <p:nvPr/>
          </p:nvSpPr>
          <p:spPr>
            <a:xfrm>
              <a:off x="7266245" y="4577302"/>
              <a:ext cx="1265731" cy="307777"/>
            </a:xfrm>
            <a:prstGeom prst="rect">
              <a:avLst/>
            </a:prstGeom>
          </p:spPr>
          <p:txBody>
            <a:bodyPr wrap="none">
              <a:spAutoFit/>
            </a:bodyPr>
            <a:lstStyle/>
            <a:p>
              <a:r>
                <a:rPr lang="en-US" sz="1400" b="1" dirty="0" smtClean="0">
                  <a:solidFill>
                    <a:srgbClr val="000000"/>
                  </a:solidFill>
                  <a:latin typeface="Calibri" panose="020F0502020204030204" pitchFamily="34" charset="0"/>
                  <a:cs typeface="Calibri" panose="020F0502020204030204" pitchFamily="34" charset="0"/>
                </a:rPr>
                <a:t>Berkeley Earth</a:t>
              </a:r>
              <a:endParaRPr lang="en-US" sz="1400" b="1" dirty="0">
                <a:latin typeface="Calibri" panose="020F0502020204030204" pitchFamily="34" charset="0"/>
                <a:cs typeface="Calibri" panose="020F0502020204030204" pitchFamily="34" charset="0"/>
              </a:endParaRPr>
            </a:p>
          </p:txBody>
        </p:sp>
      </p:grpSp>
      <p:pic>
        <p:nvPicPr>
          <p:cNvPr id="8194" name="Picture 2" descr="G:\_Analyses\Global_Forcing\Programs_n_Analyses\MLR_bootstrap\SIDEVERSION-TIME_DELAYS_ANALYSIS\ANALYSES_AND_RESULTS\_ANALYSES_AND_FIGURES\_0m-99pc-\GISS\GISS-NAO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968" y="4869160"/>
            <a:ext cx="4179887" cy="1668463"/>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G:\_Analyses\Global_Forcing\Programs_n_Analyses\MLR_bootstrap\SIDEVERSION-TIME_DELAYS_ANALYSIS\ANALYSES_AND_RESULTS\_ANALYSES_AND_FIGURES\_0m-99pc-\BERK\BERK-NAO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4869160"/>
            <a:ext cx="4179887" cy="1666875"/>
          </a:xfrm>
          <a:prstGeom prst="rect">
            <a:avLst/>
          </a:prstGeom>
          <a:noFill/>
          <a:extLst>
            <a:ext uri="{909E8E84-426E-40DD-AFC4-6F175D3DCCD1}">
              <a14:hiddenFill xmlns:a14="http://schemas.microsoft.com/office/drawing/2010/main">
                <a:solidFill>
                  <a:srgbClr val="FFFFFF"/>
                </a:solidFill>
              </a14:hiddenFill>
            </a:ext>
          </a:extLst>
        </p:spPr>
      </p:pic>
      <p:sp>
        <p:nvSpPr>
          <p:cNvPr id="17" name="Zástupný symbol pro zápatí 65"/>
          <p:cNvSpPr>
            <a:spLocks noGrp="1"/>
          </p:cNvSpPr>
          <p:nvPr>
            <p:ph type="ftr" sz="quarter" idx="15"/>
          </p:nvPr>
        </p:nvSpPr>
        <p:spPr>
          <a:xfrm>
            <a:off x="180494" y="6593284"/>
            <a:ext cx="8639175" cy="292100"/>
          </a:xfrm>
        </p:spPr>
        <p:txBody>
          <a:bodyPr>
            <a:noAutofit/>
          </a:bodyPr>
          <a:lstStyle/>
          <a:p>
            <a:pPr>
              <a:defRPr/>
            </a:pPr>
            <a:r>
              <a:rPr lang="en-US" sz="1400" cap="small" dirty="0" smtClean="0">
                <a:solidFill>
                  <a:srgbClr val="002060"/>
                </a:solidFill>
                <a:latin typeface="Calibri" panose="020F0502020204030204" pitchFamily="34" charset="0"/>
                <a:cs typeface="Calibri" panose="020F0502020204030204" pitchFamily="34" charset="0"/>
              </a:rPr>
              <a:t>J. </a:t>
            </a:r>
            <a:r>
              <a:rPr lang="en-US" sz="1400" cap="small" dirty="0" err="1" smtClean="0">
                <a:solidFill>
                  <a:srgbClr val="002060"/>
                </a:solidFill>
                <a:latin typeface="Calibri" panose="020F0502020204030204" pitchFamily="34" charset="0"/>
                <a:cs typeface="Calibri" panose="020F0502020204030204" pitchFamily="34" charset="0"/>
              </a:rPr>
              <a:t>Mikšovský</a:t>
            </a:r>
            <a:r>
              <a:rPr lang="en-US" sz="1400" cap="small" dirty="0" smtClean="0">
                <a:solidFill>
                  <a:srgbClr val="002060"/>
                </a:solidFill>
                <a:latin typeface="Calibri" panose="020F0502020204030204" pitchFamily="34" charset="0"/>
                <a:cs typeface="Calibri" panose="020F0502020204030204" pitchFamily="34" charset="0"/>
              </a:rPr>
              <a:t> et al.: Global and local imprints of climate forcings ...         </a:t>
            </a:r>
            <a:r>
              <a:rPr lang="en-US" sz="1400" cap="small" dirty="0" smtClean="0">
                <a:solidFill>
                  <a:srgbClr val="080163"/>
                </a:solidFill>
                <a:latin typeface="Calibri" panose="020F0502020204030204" pitchFamily="34" charset="0"/>
                <a:cs typeface="Calibri" panose="020F0502020204030204" pitchFamily="34" charset="0"/>
              </a:rPr>
              <a:t>http://www.miksovsky.info/SantaFe201</a:t>
            </a:r>
            <a:r>
              <a:rPr lang="cs-CZ" sz="1400" cap="small" dirty="0" smtClean="0">
                <a:solidFill>
                  <a:srgbClr val="080163"/>
                </a:solidFill>
                <a:latin typeface="Calibri" panose="020F0502020204030204" pitchFamily="34" charset="0"/>
                <a:cs typeface="Calibri" panose="020F0502020204030204" pitchFamily="34" charset="0"/>
              </a:rPr>
              <a:t>7</a:t>
            </a:r>
            <a:r>
              <a:rPr lang="en-US" sz="1400" cap="small" dirty="0" smtClean="0">
                <a:solidFill>
                  <a:srgbClr val="080163"/>
                </a:solidFill>
                <a:latin typeface="Calibri" panose="020F0502020204030204" pitchFamily="34" charset="0"/>
                <a:cs typeface="Calibri" panose="020F0502020204030204" pitchFamily="34" charset="0"/>
              </a:rPr>
              <a:t>.</a:t>
            </a:r>
            <a:r>
              <a:rPr lang="en-US" sz="1400" cap="small" dirty="0" err="1" smtClean="0">
                <a:solidFill>
                  <a:srgbClr val="080163"/>
                </a:solidFill>
                <a:latin typeface="Calibri" panose="020F0502020204030204" pitchFamily="34" charset="0"/>
                <a:cs typeface="Calibri" panose="020F0502020204030204" pitchFamily="34" charset="0"/>
              </a:rPr>
              <a:t>pptx</a:t>
            </a:r>
            <a:r>
              <a:rPr lang="en-US" sz="1400" cap="small" dirty="0" smtClean="0">
                <a:solidFill>
                  <a:srgbClr val="002060"/>
                </a:solidFill>
                <a:latin typeface="Calibri" panose="020F0502020204030204" pitchFamily="34" charset="0"/>
                <a:cs typeface="Calibri" panose="020F0502020204030204" pitchFamily="34" charset="0"/>
              </a:rPr>
              <a:t> </a:t>
            </a:r>
            <a:endParaRPr lang="en-US" sz="1400" dirty="0">
              <a:solidFill>
                <a:srgbClr val="002060"/>
              </a:solidFill>
              <a:latin typeface="Calibri" panose="020F0502020204030204" pitchFamily="34" charset="0"/>
              <a:cs typeface="Calibri" panose="020F0502020204030204" pitchFamily="34" charset="0"/>
            </a:endParaRPr>
          </a:p>
        </p:txBody>
      </p:sp>
      <p:sp>
        <p:nvSpPr>
          <p:cNvPr id="16" name="Zástupný symbol pro obsah 1"/>
          <p:cNvSpPr txBox="1">
            <a:spLocks/>
          </p:cNvSpPr>
          <p:nvPr/>
        </p:nvSpPr>
        <p:spPr>
          <a:xfrm>
            <a:off x="257175" y="1772816"/>
            <a:ext cx="7702599" cy="2853898"/>
          </a:xfrm>
          <a:prstGeom prst="rect">
            <a:avLst/>
          </a:prstGeom>
          <a:effectLst/>
        </p:spPr>
        <p:txBody>
          <a:bodyPr>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lgn="ctr" fontAlgn="auto">
              <a:spcBef>
                <a:spcPts val="0"/>
              </a:spcBef>
              <a:buFont typeface="Arial" pitchFamily="34" charset="0"/>
              <a:buNone/>
              <a:defRPr/>
            </a:pPr>
            <a:r>
              <a:rPr lang="en-US" sz="1800" dirty="0" smtClean="0">
                <a:solidFill>
                  <a:schemeClr val="tx1"/>
                </a:solidFill>
                <a:latin typeface="Calibri" pitchFamily="34" charset="0"/>
                <a:cs typeface="Calibri" panose="020F0502020204030204" pitchFamily="34" charset="0"/>
              </a:rPr>
              <a:t>Local temperature links to NAO detectable over much of the northern hemisphere, from western Canada to eastern Asia</a:t>
            </a:r>
          </a:p>
          <a:p>
            <a:pPr marL="0" indent="0" algn="ctr" fontAlgn="auto">
              <a:spcBef>
                <a:spcPts val="0"/>
              </a:spcBef>
              <a:buFont typeface="Arial" pitchFamily="34" charset="0"/>
              <a:buNone/>
              <a:defRPr/>
            </a:pPr>
            <a:endParaRPr lang="en-US" sz="900" dirty="0" smtClean="0">
              <a:solidFill>
                <a:schemeClr val="tx1"/>
              </a:solidFill>
              <a:latin typeface="Calibri" pitchFamily="34" charset="0"/>
              <a:cs typeface="Calibri" panose="020F0502020204030204" pitchFamily="34" charset="0"/>
            </a:endParaRPr>
          </a:p>
          <a:p>
            <a:pPr marL="0" indent="0" algn="ctr" fontAlgn="auto">
              <a:spcBef>
                <a:spcPts val="0"/>
              </a:spcBef>
              <a:buNone/>
              <a:defRPr/>
            </a:pPr>
            <a:r>
              <a:rPr lang="en-US" sz="1800" dirty="0" smtClean="0">
                <a:solidFill>
                  <a:schemeClr val="tx1"/>
                </a:solidFill>
                <a:latin typeface="Calibri" pitchFamily="34" charset="0"/>
                <a:cs typeface="Calibri" panose="020F0502020204030204" pitchFamily="34" charset="0"/>
              </a:rPr>
              <a:t>Contributions from areas with positive and negative temperature contributions cancel out mutually and almost negate NAO-related component in global temperature</a:t>
            </a:r>
          </a:p>
          <a:p>
            <a:pPr marL="0" indent="0" algn="ctr" fontAlgn="auto">
              <a:spcBef>
                <a:spcPts val="0"/>
              </a:spcBef>
              <a:buFont typeface="Arial" pitchFamily="34" charset="0"/>
              <a:buNone/>
              <a:defRPr/>
            </a:pPr>
            <a:endParaRPr lang="en-US" sz="1200" dirty="0" smtClean="0">
              <a:solidFill>
                <a:schemeClr val="tx1"/>
              </a:solidFill>
              <a:latin typeface="Calibri" pitchFamily="34" charset="0"/>
              <a:cs typeface="Calibri" panose="020F0502020204030204" pitchFamily="34" charset="0"/>
            </a:endParaRPr>
          </a:p>
          <a:p>
            <a:pPr marL="0" indent="0" algn="ctr" fontAlgn="auto">
              <a:spcBef>
                <a:spcPts val="0"/>
              </a:spcBef>
              <a:buNone/>
              <a:defRPr/>
            </a:pPr>
            <a:r>
              <a:rPr lang="en-US" sz="1800" dirty="0" smtClean="0">
                <a:solidFill>
                  <a:schemeClr val="tx1"/>
                </a:solidFill>
                <a:latin typeface="Calibri" pitchFamily="34" charset="0"/>
                <a:cs typeface="Calibri" panose="020F0502020204030204" pitchFamily="34" charset="0"/>
              </a:rPr>
              <a:t>NAO's fast variability compared to other oscillatory modes results in limited effect on mid- to long-term temperature trends </a:t>
            </a:r>
          </a:p>
          <a:p>
            <a:pPr marL="0" indent="0" algn="ctr" fontAlgn="auto">
              <a:spcBef>
                <a:spcPts val="0"/>
              </a:spcBef>
              <a:buNone/>
              <a:defRPr/>
            </a:pPr>
            <a:endParaRPr lang="en-US" sz="1800" dirty="0" smtClean="0">
              <a:solidFill>
                <a:schemeClr val="tx1"/>
              </a:solidFill>
              <a:latin typeface="Calibri" pitchFamily="34" charset="0"/>
              <a:cs typeface="Calibri" panose="020F0502020204030204" pitchFamily="34" charset="0"/>
            </a:endParaRPr>
          </a:p>
          <a:p>
            <a:pPr marL="0" indent="0" algn="ctr" fontAlgn="auto">
              <a:spcBef>
                <a:spcPts val="0"/>
              </a:spcBef>
              <a:buFont typeface="Arial" pitchFamily="34" charset="0"/>
              <a:buNone/>
              <a:defRPr/>
            </a:pPr>
            <a:endParaRPr lang="en-US" sz="1800" dirty="0" smtClean="0">
              <a:solidFill>
                <a:schemeClr val="tx1"/>
              </a:solidFill>
              <a:latin typeface="Calibri" pitchFamily="34" charset="0"/>
              <a:cs typeface="Calibri" panose="020F0502020204030204" pitchFamily="34" charset="0"/>
            </a:endParaRPr>
          </a:p>
          <a:p>
            <a:pPr marL="0" indent="0" algn="ctr" fontAlgn="auto">
              <a:spcBef>
                <a:spcPts val="0"/>
              </a:spcBef>
              <a:buFont typeface="Arial" pitchFamily="34" charset="0"/>
              <a:buNone/>
              <a:defRPr/>
            </a:pPr>
            <a:endParaRPr lang="en-US" sz="1800" dirty="0" smtClean="0">
              <a:solidFill>
                <a:schemeClr val="tx1"/>
              </a:solidFill>
              <a:latin typeface="Calibri" pitchFamily="34" charset="0"/>
              <a:cs typeface="Calibri" panose="020F0502020204030204" pitchFamily="34" charset="0"/>
            </a:endParaRPr>
          </a:p>
          <a:p>
            <a:pPr marL="0" indent="0" algn="ctr" fontAlgn="auto">
              <a:spcBef>
                <a:spcPts val="0"/>
              </a:spcBef>
              <a:buFont typeface="Arial" pitchFamily="34" charset="0"/>
              <a:buNone/>
              <a:defRPr/>
            </a:pPr>
            <a:endParaRPr lang="en-US" sz="1800" dirty="0" smtClean="0">
              <a:solidFill>
                <a:schemeClr val="tx1"/>
              </a:solidFill>
              <a:latin typeface="Calibri" pitchFamily="34" charset="0"/>
              <a:cs typeface="Calibri" panose="020F0502020204030204" pitchFamily="34" charset="0"/>
            </a:endParaRPr>
          </a:p>
        </p:txBody>
      </p:sp>
      <p:sp>
        <p:nvSpPr>
          <p:cNvPr id="18" name="Obdélník 17"/>
          <p:cNvSpPr/>
          <p:nvPr/>
        </p:nvSpPr>
        <p:spPr>
          <a:xfrm>
            <a:off x="6228184" y="-27384"/>
            <a:ext cx="2066848" cy="307777"/>
          </a:xfrm>
          <a:prstGeom prst="rect">
            <a:avLst/>
          </a:prstGeom>
        </p:spPr>
        <p:txBody>
          <a:bodyPr wrap="none">
            <a:spAutoFit/>
          </a:bodyPr>
          <a:lstStyle/>
          <a:p>
            <a:pPr algn="r"/>
            <a:r>
              <a:rPr lang="en-US" sz="1400" b="1" cap="small" dirty="0" smtClean="0">
                <a:solidFill>
                  <a:srgbClr val="002060"/>
                </a:solidFill>
                <a:latin typeface="Calibri" panose="020F0502020204030204" pitchFamily="34" charset="0"/>
                <a:cs typeface="Calibri" panose="020F0502020204030204" pitchFamily="34" charset="0"/>
              </a:rPr>
              <a:t>Charles University Prague</a:t>
            </a:r>
            <a:endParaRPr lang="en-US" sz="1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6662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G:\_Analyses\HabS\___PRESENTATION\Materials_Figures\Sca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819" y="836712"/>
            <a:ext cx="474677" cy="5580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_Analyses\Global_Forcing\Programs_n_Analyses\MLR_bootstrap\SIDEVERSION-TIME_DELAYS_ANALYSIS\ANALYSES_AND_RESULTS\_ANALYSES_AND_FIGURES\_0m-99pc-\GISS\GISS-AMO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8" y="4855943"/>
            <a:ext cx="4176000" cy="166691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_Analyses\Global_Forcing\Programs_n_Analyses\MLR_bootstrap\SIDEVERSION-TIME_DELAYS_ANALYSIS\ANALYSES_AND_RESULTS\_ANALYSES_AND_FIGURES\_0m-99pc-\BERK\BERK-AMO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4855943"/>
            <a:ext cx="4176000" cy="1665326"/>
          </a:xfrm>
          <a:prstGeom prst="rect">
            <a:avLst/>
          </a:prstGeom>
          <a:noFill/>
          <a:extLst>
            <a:ext uri="{909E8E84-426E-40DD-AFC4-6F175D3DCCD1}">
              <a14:hiddenFill xmlns:a14="http://schemas.microsoft.com/office/drawing/2010/main">
                <a:solidFill>
                  <a:srgbClr val="FFFFFF"/>
                </a:solidFill>
              </a14:hiddenFill>
            </a:ext>
          </a:extLst>
        </p:spPr>
      </p:pic>
      <p:sp>
        <p:nvSpPr>
          <p:cNvPr id="14" name="Zástupný symbol pro číslo snímku 15"/>
          <p:cNvSpPr>
            <a:spLocks noGrp="1"/>
          </p:cNvSpPr>
          <p:nvPr>
            <p:ph type="sldNum" sz="quarter" idx="16"/>
          </p:nvPr>
        </p:nvSpPr>
        <p:spPr bwMode="auto">
          <a:xfrm>
            <a:off x="8742363" y="6449268"/>
            <a:ext cx="3873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F62EFAD-1AFF-4B12-AA6C-3A34FE77B609}" type="slidenum">
              <a:rPr lang="en-US" altLang="cs-CZ" sz="1800">
                <a:solidFill>
                  <a:srgbClr val="080163"/>
                </a:solidFill>
              </a:rPr>
              <a:pPr fontAlgn="base">
                <a:spcBef>
                  <a:spcPct val="0"/>
                </a:spcBef>
                <a:spcAft>
                  <a:spcPct val="0"/>
                </a:spcAft>
              </a:pPr>
              <a:t>14</a:t>
            </a:fld>
            <a:endParaRPr lang="en-US" altLang="cs-CZ" sz="1800" dirty="0">
              <a:solidFill>
                <a:srgbClr val="080163"/>
              </a:solidFill>
            </a:endParaRPr>
          </a:p>
        </p:txBody>
      </p:sp>
      <p:cxnSp>
        <p:nvCxnSpPr>
          <p:cNvPr id="15" name="Přímá spojnice 14"/>
          <p:cNvCxnSpPr/>
          <p:nvPr/>
        </p:nvCxnSpPr>
        <p:spPr>
          <a:xfrm>
            <a:off x="257175" y="6597352"/>
            <a:ext cx="8485814"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257175" y="260648"/>
            <a:ext cx="7987233" cy="9738"/>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pic>
        <p:nvPicPr>
          <p:cNvPr id="25" name="Picture 2" descr="F:\_Documents\Graphics\LOGO-KMOP-MFF-UK\logo-UK-cutou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8424" y="44624"/>
            <a:ext cx="709028" cy="709028"/>
          </a:xfrm>
          <a:prstGeom prst="rect">
            <a:avLst/>
          </a:prstGeom>
          <a:noFill/>
          <a:effectLst>
            <a:outerShdw blurRad="25400" dist="12700" dir="2700000" algn="tl" rotWithShape="0">
              <a:prstClr val="black">
                <a:alpha val="40000"/>
              </a:prstClr>
            </a:outerShdw>
          </a:effectLst>
          <a:extLst/>
        </p:spPr>
      </p:pic>
      <p:sp>
        <p:nvSpPr>
          <p:cNvPr id="32" name="Obdélník 31"/>
          <p:cNvSpPr/>
          <p:nvPr/>
        </p:nvSpPr>
        <p:spPr>
          <a:xfrm>
            <a:off x="8082000" y="6192000"/>
            <a:ext cx="298480" cy="246221"/>
          </a:xfrm>
          <a:prstGeom prst="rect">
            <a:avLst/>
          </a:prstGeom>
        </p:spPr>
        <p:txBody>
          <a:bodyPr wrap="none">
            <a:spAutoFit/>
          </a:bodyPr>
          <a:lstStyle/>
          <a:p>
            <a:r>
              <a:rPr lang="en-US" sz="1000" dirty="0" smtClean="0">
                <a:latin typeface="Calibri" pitchFamily="34" charset="0"/>
              </a:rPr>
              <a:t>°E</a:t>
            </a:r>
            <a:endParaRPr lang="en-US" sz="1000" dirty="0"/>
          </a:p>
        </p:txBody>
      </p:sp>
      <p:sp>
        <p:nvSpPr>
          <p:cNvPr id="35" name="Obdélník 34"/>
          <p:cNvSpPr/>
          <p:nvPr/>
        </p:nvSpPr>
        <p:spPr>
          <a:xfrm>
            <a:off x="395536" y="4365104"/>
            <a:ext cx="8005140" cy="523220"/>
          </a:xfrm>
          <a:prstGeom prst="rect">
            <a:avLst/>
          </a:prstGeom>
          <a:noFill/>
          <a:ln w="19050">
            <a:noFill/>
          </a:ln>
        </p:spPr>
        <p:txBody>
          <a:bodyPr wrap="none">
            <a:spAutoFit/>
          </a:bodyPr>
          <a:lstStyle/>
          <a:p>
            <a:r>
              <a:rPr lang="en-US" sz="1400" dirty="0" smtClean="0">
                <a:solidFill>
                  <a:srgbClr val="000000"/>
                </a:solidFill>
                <a:latin typeface="Calibri" pitchFamily="34" charset="0"/>
              </a:rPr>
              <a:t>Temperature response (°C) to </a:t>
            </a:r>
            <a:r>
              <a:rPr lang="en-US" sz="1400" b="1" dirty="0" smtClean="0">
                <a:solidFill>
                  <a:srgbClr val="000000"/>
                </a:solidFill>
                <a:latin typeface="Calibri" pitchFamily="34" charset="0"/>
              </a:rPr>
              <a:t>Atlantic </a:t>
            </a:r>
            <a:r>
              <a:rPr lang="en-US" sz="1400" b="1" dirty="0" err="1" smtClean="0">
                <a:solidFill>
                  <a:srgbClr val="000000"/>
                </a:solidFill>
                <a:latin typeface="Calibri" pitchFamily="34" charset="0"/>
              </a:rPr>
              <a:t>Multidecadal</a:t>
            </a:r>
            <a:r>
              <a:rPr lang="en-US" sz="1400" b="1" dirty="0" smtClean="0">
                <a:solidFill>
                  <a:srgbClr val="000000"/>
                </a:solidFill>
                <a:latin typeface="Calibri" pitchFamily="34" charset="0"/>
              </a:rPr>
              <a:t> Oscillation index increase by 4x its standard deviation</a:t>
            </a:r>
          </a:p>
          <a:p>
            <a:pPr algn="ctr"/>
            <a:r>
              <a:rPr lang="en-US" sz="1400" dirty="0" smtClean="0">
                <a:solidFill>
                  <a:srgbClr val="000000"/>
                </a:solidFill>
                <a:latin typeface="Calibri" pitchFamily="34" charset="0"/>
              </a:rPr>
              <a:t>(hatching: response significant at the 99% level) </a:t>
            </a:r>
            <a:endParaRPr lang="en-US" sz="1400" dirty="0">
              <a:solidFill>
                <a:srgbClr val="000000"/>
              </a:solidFill>
            </a:endParaRPr>
          </a:p>
        </p:txBody>
      </p:sp>
      <p:grpSp>
        <p:nvGrpSpPr>
          <p:cNvPr id="36" name="Skupina 35"/>
          <p:cNvGrpSpPr/>
          <p:nvPr/>
        </p:nvGrpSpPr>
        <p:grpSpPr>
          <a:xfrm>
            <a:off x="308770" y="4577302"/>
            <a:ext cx="8223206" cy="307777"/>
            <a:chOff x="308770" y="4577302"/>
            <a:chExt cx="8223206" cy="307777"/>
          </a:xfrm>
        </p:grpSpPr>
        <p:sp>
          <p:nvSpPr>
            <p:cNvPr id="38" name="Obdélník 37"/>
            <p:cNvSpPr/>
            <p:nvPr/>
          </p:nvSpPr>
          <p:spPr>
            <a:xfrm>
              <a:off x="308770" y="4577302"/>
              <a:ext cx="859402" cy="307777"/>
            </a:xfrm>
            <a:prstGeom prst="rect">
              <a:avLst/>
            </a:prstGeom>
          </p:spPr>
          <p:txBody>
            <a:bodyPr wrap="none">
              <a:spAutoFit/>
            </a:bodyPr>
            <a:lstStyle/>
            <a:p>
              <a:r>
                <a:rPr lang="en-US" sz="1400" b="1" dirty="0" smtClean="0">
                  <a:solidFill>
                    <a:srgbClr val="000000"/>
                  </a:solidFill>
                  <a:latin typeface="Calibri" pitchFamily="34" charset="0"/>
                </a:rPr>
                <a:t>GISTEMP</a:t>
              </a:r>
              <a:endParaRPr lang="en-US" sz="1400" b="1" dirty="0"/>
            </a:p>
          </p:txBody>
        </p:sp>
        <p:sp>
          <p:nvSpPr>
            <p:cNvPr id="39" name="Obdélník 38"/>
            <p:cNvSpPr/>
            <p:nvPr/>
          </p:nvSpPr>
          <p:spPr>
            <a:xfrm>
              <a:off x="7266245" y="4577302"/>
              <a:ext cx="1265731" cy="307777"/>
            </a:xfrm>
            <a:prstGeom prst="rect">
              <a:avLst/>
            </a:prstGeom>
          </p:spPr>
          <p:txBody>
            <a:bodyPr wrap="none">
              <a:spAutoFit/>
            </a:bodyPr>
            <a:lstStyle/>
            <a:p>
              <a:r>
                <a:rPr lang="en-US" sz="1400" b="1" dirty="0" smtClean="0">
                  <a:solidFill>
                    <a:srgbClr val="000000"/>
                  </a:solidFill>
                  <a:latin typeface="Calibri" pitchFamily="34" charset="0"/>
                </a:rPr>
                <a:t>Berkeley Earth</a:t>
              </a:r>
              <a:endParaRPr lang="en-US" sz="1400" b="1" dirty="0"/>
            </a:p>
          </p:txBody>
        </p:sp>
      </p:grpSp>
      <p:sp>
        <p:nvSpPr>
          <p:cNvPr id="40" name="Nadpis 2"/>
          <p:cNvSpPr>
            <a:spLocks noGrp="1"/>
          </p:cNvSpPr>
          <p:nvPr>
            <p:ph type="title"/>
          </p:nvPr>
        </p:nvSpPr>
        <p:spPr>
          <a:xfrm>
            <a:off x="323528" y="345976"/>
            <a:ext cx="7632700" cy="1066800"/>
          </a:xfrm>
          <a:effectLst>
            <a:outerShdw blurRad="63500" dist="25400" dir="2700000" algn="tl" rotWithShape="0">
              <a:prstClr val="black">
                <a:alpha val="50000"/>
              </a:prstClr>
            </a:outerShdw>
          </a:effectLst>
        </p:spPr>
        <p:txBody>
          <a:bodyPr>
            <a:normAutofit fontScale="90000"/>
          </a:bodyPr>
          <a:lstStyle/>
          <a:p>
            <a:pPr fontAlgn="auto">
              <a:spcAft>
                <a:spcPts val="0"/>
              </a:spcAft>
              <a:defRPr/>
            </a:pPr>
            <a:r>
              <a:rPr lang="en-US" dirty="0" smtClean="0">
                <a:solidFill>
                  <a:srgbClr val="000000"/>
                </a:solidFill>
                <a:latin typeface="Calibri" pitchFamily="34" charset="0"/>
              </a:rPr>
              <a:t>Temperature component related to:</a:t>
            </a:r>
            <a:r>
              <a:rPr lang="en-US" b="1" dirty="0" smtClean="0">
                <a:solidFill>
                  <a:srgbClr val="000000"/>
                </a:solidFill>
                <a:latin typeface="Calibri" pitchFamily="34" charset="0"/>
              </a:rPr>
              <a:t/>
            </a:r>
            <a:br>
              <a:rPr lang="en-US" b="1" dirty="0" smtClean="0">
                <a:solidFill>
                  <a:srgbClr val="000000"/>
                </a:solidFill>
                <a:latin typeface="Calibri" pitchFamily="34" charset="0"/>
              </a:rPr>
            </a:br>
            <a:r>
              <a:rPr lang="en-US" b="1" dirty="0" smtClean="0">
                <a:solidFill>
                  <a:srgbClr val="000000"/>
                </a:solidFill>
                <a:latin typeface="Calibri" pitchFamily="34" charset="0"/>
              </a:rPr>
              <a:t>Atlantic </a:t>
            </a:r>
            <a:r>
              <a:rPr lang="en-US" b="1" dirty="0" err="1" smtClean="0">
                <a:solidFill>
                  <a:srgbClr val="000000"/>
                </a:solidFill>
                <a:latin typeface="Calibri" pitchFamily="34" charset="0"/>
              </a:rPr>
              <a:t>Multidecadal</a:t>
            </a:r>
            <a:r>
              <a:rPr lang="en-US" b="1" dirty="0" smtClean="0">
                <a:solidFill>
                  <a:srgbClr val="000000"/>
                </a:solidFill>
                <a:latin typeface="Calibri" pitchFamily="34" charset="0"/>
              </a:rPr>
              <a:t> Oscillation</a:t>
            </a:r>
            <a:endParaRPr lang="en-US" b="1" dirty="0">
              <a:solidFill>
                <a:srgbClr val="000000"/>
              </a:solidFill>
              <a:latin typeface="Calibri" pitchFamily="34" charset="0"/>
            </a:endParaRPr>
          </a:p>
        </p:txBody>
      </p:sp>
      <p:sp>
        <p:nvSpPr>
          <p:cNvPr id="17" name="Zástupný symbol pro zápatí 65"/>
          <p:cNvSpPr>
            <a:spLocks noGrp="1"/>
          </p:cNvSpPr>
          <p:nvPr>
            <p:ph type="ftr" sz="quarter" idx="15"/>
          </p:nvPr>
        </p:nvSpPr>
        <p:spPr>
          <a:xfrm>
            <a:off x="180494" y="6593284"/>
            <a:ext cx="8639175" cy="292100"/>
          </a:xfrm>
        </p:spPr>
        <p:txBody>
          <a:bodyPr>
            <a:noAutofit/>
          </a:bodyPr>
          <a:lstStyle/>
          <a:p>
            <a:pPr>
              <a:defRPr/>
            </a:pPr>
            <a:r>
              <a:rPr lang="en-US" sz="1400" cap="small" dirty="0" smtClean="0">
                <a:solidFill>
                  <a:srgbClr val="002060"/>
                </a:solidFill>
                <a:latin typeface="Calibri" panose="020F0502020204030204" pitchFamily="34" charset="0"/>
                <a:cs typeface="Calibri" panose="020F0502020204030204" pitchFamily="34" charset="0"/>
              </a:rPr>
              <a:t>J. </a:t>
            </a:r>
            <a:r>
              <a:rPr lang="en-US" sz="1400" cap="small" dirty="0" err="1" smtClean="0">
                <a:solidFill>
                  <a:srgbClr val="002060"/>
                </a:solidFill>
                <a:latin typeface="Calibri" panose="020F0502020204030204" pitchFamily="34" charset="0"/>
                <a:cs typeface="Calibri" panose="020F0502020204030204" pitchFamily="34" charset="0"/>
              </a:rPr>
              <a:t>Mikšovský</a:t>
            </a:r>
            <a:r>
              <a:rPr lang="en-US" sz="1400" cap="small" dirty="0" smtClean="0">
                <a:solidFill>
                  <a:srgbClr val="002060"/>
                </a:solidFill>
                <a:latin typeface="Calibri" panose="020F0502020204030204" pitchFamily="34" charset="0"/>
                <a:cs typeface="Calibri" panose="020F0502020204030204" pitchFamily="34" charset="0"/>
              </a:rPr>
              <a:t> et al.: Global and local imprints of climate forcings ...         </a:t>
            </a:r>
            <a:r>
              <a:rPr lang="en-US" sz="1400" cap="small" dirty="0" smtClean="0">
                <a:solidFill>
                  <a:srgbClr val="080163"/>
                </a:solidFill>
                <a:latin typeface="Calibri" panose="020F0502020204030204" pitchFamily="34" charset="0"/>
                <a:cs typeface="Calibri" panose="020F0502020204030204" pitchFamily="34" charset="0"/>
              </a:rPr>
              <a:t>http://www.miksovsky.info/SantaFe201</a:t>
            </a:r>
            <a:r>
              <a:rPr lang="cs-CZ" sz="1400" cap="small" dirty="0" smtClean="0">
                <a:solidFill>
                  <a:srgbClr val="080163"/>
                </a:solidFill>
                <a:latin typeface="Calibri" panose="020F0502020204030204" pitchFamily="34" charset="0"/>
                <a:cs typeface="Calibri" panose="020F0502020204030204" pitchFamily="34" charset="0"/>
              </a:rPr>
              <a:t>7</a:t>
            </a:r>
            <a:r>
              <a:rPr lang="en-US" sz="1400" cap="small" dirty="0" smtClean="0">
                <a:solidFill>
                  <a:srgbClr val="080163"/>
                </a:solidFill>
                <a:latin typeface="Calibri" panose="020F0502020204030204" pitchFamily="34" charset="0"/>
                <a:cs typeface="Calibri" panose="020F0502020204030204" pitchFamily="34" charset="0"/>
              </a:rPr>
              <a:t>.</a:t>
            </a:r>
            <a:r>
              <a:rPr lang="en-US" sz="1400" cap="small" dirty="0" err="1" smtClean="0">
                <a:solidFill>
                  <a:srgbClr val="080163"/>
                </a:solidFill>
                <a:latin typeface="Calibri" panose="020F0502020204030204" pitchFamily="34" charset="0"/>
                <a:cs typeface="Calibri" panose="020F0502020204030204" pitchFamily="34" charset="0"/>
              </a:rPr>
              <a:t>pptx</a:t>
            </a:r>
            <a:r>
              <a:rPr lang="en-US" sz="1400" cap="small" dirty="0" smtClean="0">
                <a:solidFill>
                  <a:srgbClr val="002060"/>
                </a:solidFill>
                <a:latin typeface="Calibri" panose="020F0502020204030204" pitchFamily="34" charset="0"/>
                <a:cs typeface="Calibri" panose="020F0502020204030204" pitchFamily="34" charset="0"/>
              </a:rPr>
              <a:t> </a:t>
            </a:r>
            <a:endParaRPr lang="en-US" sz="1400" dirty="0">
              <a:solidFill>
                <a:srgbClr val="002060"/>
              </a:solidFill>
              <a:latin typeface="Calibri" panose="020F0502020204030204" pitchFamily="34" charset="0"/>
              <a:cs typeface="Calibri" panose="020F0502020204030204" pitchFamily="34" charset="0"/>
            </a:endParaRPr>
          </a:p>
        </p:txBody>
      </p:sp>
      <p:sp>
        <p:nvSpPr>
          <p:cNvPr id="18" name="Zástupný symbol pro obsah 1"/>
          <p:cNvSpPr txBox="1">
            <a:spLocks/>
          </p:cNvSpPr>
          <p:nvPr/>
        </p:nvSpPr>
        <p:spPr>
          <a:xfrm>
            <a:off x="257175" y="1772816"/>
            <a:ext cx="7702599" cy="2376264"/>
          </a:xfrm>
          <a:prstGeom prst="rect">
            <a:avLst/>
          </a:prstGeom>
          <a:effectLst/>
        </p:spPr>
        <p:txBody>
          <a:bodyPr>
            <a:no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lgn="ctr" fontAlgn="auto">
              <a:spcBef>
                <a:spcPts val="0"/>
              </a:spcBef>
              <a:buFont typeface="Arial" pitchFamily="34" charset="0"/>
              <a:buNone/>
              <a:defRPr/>
            </a:pPr>
            <a:r>
              <a:rPr lang="en-US" sz="1800" dirty="0" smtClean="0">
                <a:solidFill>
                  <a:schemeClr val="tx1"/>
                </a:solidFill>
                <a:latin typeface="Calibri" pitchFamily="34" charset="0"/>
              </a:rPr>
              <a:t>Due to AMO index definition, strong positive correlations exist with temperatures in all of northern Atlantic</a:t>
            </a:r>
          </a:p>
          <a:p>
            <a:pPr marL="0" indent="0" algn="ctr" fontAlgn="auto">
              <a:spcBef>
                <a:spcPts val="0"/>
              </a:spcBef>
              <a:buFont typeface="Arial" pitchFamily="34" charset="0"/>
              <a:buNone/>
              <a:defRPr/>
            </a:pPr>
            <a:endParaRPr lang="en-US" sz="900" dirty="0" smtClean="0">
              <a:solidFill>
                <a:schemeClr val="tx1"/>
              </a:solidFill>
              <a:latin typeface="Calibri" pitchFamily="34" charset="0"/>
            </a:endParaRPr>
          </a:p>
          <a:p>
            <a:pPr marL="0" indent="0" algn="ctr" fontAlgn="auto">
              <a:spcBef>
                <a:spcPts val="0"/>
              </a:spcBef>
              <a:buFont typeface="Arial" pitchFamily="34" charset="0"/>
              <a:buNone/>
              <a:defRPr/>
            </a:pPr>
            <a:r>
              <a:rPr lang="en-US" sz="1800" dirty="0" smtClean="0">
                <a:solidFill>
                  <a:schemeClr val="tx1"/>
                </a:solidFill>
                <a:latin typeface="Calibri" pitchFamily="34" charset="0"/>
              </a:rPr>
              <a:t>Moreover, predominantly positive and often significant links also extend to many other areas of the globe, combining in a strong AMO-related component in global temperatures</a:t>
            </a:r>
          </a:p>
          <a:p>
            <a:pPr marL="0" indent="0" algn="ctr" fontAlgn="auto">
              <a:spcBef>
                <a:spcPts val="0"/>
              </a:spcBef>
              <a:buFont typeface="Arial" pitchFamily="34" charset="0"/>
              <a:buNone/>
              <a:defRPr/>
            </a:pPr>
            <a:endParaRPr lang="en-US" sz="900" dirty="0" smtClean="0">
              <a:solidFill>
                <a:schemeClr val="tx1"/>
              </a:solidFill>
              <a:latin typeface="Calibri" pitchFamily="34" charset="0"/>
            </a:endParaRPr>
          </a:p>
          <a:p>
            <a:pPr marL="0" indent="0" algn="ctr" fontAlgn="auto">
              <a:spcBef>
                <a:spcPts val="0"/>
              </a:spcBef>
              <a:buFont typeface="Arial" pitchFamily="34" charset="0"/>
              <a:buNone/>
              <a:defRPr/>
            </a:pPr>
            <a:r>
              <a:rPr lang="en-US" sz="1800" dirty="0" smtClean="0">
                <a:solidFill>
                  <a:schemeClr val="tx1"/>
                </a:solidFill>
                <a:latin typeface="Calibri" pitchFamily="34" charset="0"/>
              </a:rPr>
              <a:t>The response pattern is quite stable in time, though this does not directly prove stability of AMO itself</a:t>
            </a:r>
          </a:p>
          <a:p>
            <a:pPr marL="0" indent="0" algn="ctr" fontAlgn="auto">
              <a:spcBef>
                <a:spcPts val="0"/>
              </a:spcBef>
              <a:buFont typeface="Arial" pitchFamily="34" charset="0"/>
              <a:buNone/>
              <a:defRPr/>
            </a:pPr>
            <a:endParaRPr lang="en-US" sz="1800" dirty="0" smtClean="0">
              <a:solidFill>
                <a:schemeClr val="tx1"/>
              </a:solidFill>
              <a:latin typeface="Calibri" pitchFamily="34" charset="0"/>
            </a:endParaRPr>
          </a:p>
          <a:p>
            <a:pPr marL="0" indent="0" algn="ctr" fontAlgn="auto">
              <a:spcBef>
                <a:spcPts val="0"/>
              </a:spcBef>
              <a:buNone/>
              <a:defRPr/>
            </a:pPr>
            <a:endParaRPr lang="en-US" sz="1800" dirty="0" smtClean="0">
              <a:solidFill>
                <a:schemeClr val="tx1"/>
              </a:solidFill>
              <a:latin typeface="Calibri" pitchFamily="34" charset="0"/>
            </a:endParaRPr>
          </a:p>
          <a:p>
            <a:pPr marL="0" indent="0" algn="ctr" fontAlgn="auto">
              <a:spcBef>
                <a:spcPts val="0"/>
              </a:spcBef>
              <a:buNone/>
              <a:defRPr/>
            </a:pPr>
            <a:endParaRPr lang="en-US" sz="1800" dirty="0" smtClean="0">
              <a:solidFill>
                <a:schemeClr val="tx1"/>
              </a:solidFill>
              <a:latin typeface="Calibri" pitchFamily="34" charset="0"/>
            </a:endParaRPr>
          </a:p>
          <a:p>
            <a:pPr marL="0" indent="0" algn="ctr" fontAlgn="auto">
              <a:spcBef>
                <a:spcPts val="0"/>
              </a:spcBef>
              <a:buFont typeface="Arial" pitchFamily="34" charset="0"/>
              <a:buNone/>
              <a:defRPr/>
            </a:pPr>
            <a:endParaRPr lang="en-US" sz="1800" dirty="0" smtClean="0">
              <a:solidFill>
                <a:schemeClr val="tx1"/>
              </a:solidFill>
              <a:latin typeface="Calibri" pitchFamily="34" charset="0"/>
            </a:endParaRPr>
          </a:p>
          <a:p>
            <a:pPr marL="0" indent="0" algn="ctr" fontAlgn="auto">
              <a:spcBef>
                <a:spcPts val="0"/>
              </a:spcBef>
              <a:buFont typeface="Arial" pitchFamily="34" charset="0"/>
              <a:buNone/>
              <a:defRPr/>
            </a:pPr>
            <a:endParaRPr lang="en-US" sz="1800" dirty="0" smtClean="0">
              <a:solidFill>
                <a:schemeClr val="tx1"/>
              </a:solidFill>
              <a:latin typeface="Calibri" pitchFamily="34" charset="0"/>
            </a:endParaRPr>
          </a:p>
          <a:p>
            <a:pPr marL="0" indent="0" algn="ctr" fontAlgn="auto">
              <a:spcBef>
                <a:spcPts val="0"/>
              </a:spcBef>
              <a:buFont typeface="Arial" pitchFamily="34" charset="0"/>
              <a:buNone/>
              <a:defRPr/>
            </a:pPr>
            <a:endParaRPr lang="en-US" sz="1800" dirty="0" smtClean="0">
              <a:solidFill>
                <a:schemeClr val="tx1"/>
              </a:solidFill>
              <a:latin typeface="Calibri" pitchFamily="34" charset="0"/>
            </a:endParaRPr>
          </a:p>
        </p:txBody>
      </p:sp>
      <p:sp>
        <p:nvSpPr>
          <p:cNvPr id="19" name="Obdélník 18"/>
          <p:cNvSpPr/>
          <p:nvPr/>
        </p:nvSpPr>
        <p:spPr>
          <a:xfrm>
            <a:off x="6228184" y="-27384"/>
            <a:ext cx="2066848" cy="307777"/>
          </a:xfrm>
          <a:prstGeom prst="rect">
            <a:avLst/>
          </a:prstGeom>
        </p:spPr>
        <p:txBody>
          <a:bodyPr wrap="none">
            <a:spAutoFit/>
          </a:bodyPr>
          <a:lstStyle/>
          <a:p>
            <a:pPr algn="r"/>
            <a:r>
              <a:rPr lang="en-US" sz="1400" b="1" cap="small" dirty="0" smtClean="0">
                <a:solidFill>
                  <a:srgbClr val="002060"/>
                </a:solidFill>
                <a:latin typeface="Calibri" panose="020F0502020204030204" pitchFamily="34" charset="0"/>
                <a:cs typeface="Calibri" panose="020F0502020204030204" pitchFamily="34" charset="0"/>
              </a:rPr>
              <a:t>Charles University Prague</a:t>
            </a:r>
            <a:endParaRPr lang="en-US" sz="1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5304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G:\_Analyses\HabS\___PRESENTATION\Materials_Figures\Sca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819" y="836712"/>
            <a:ext cx="474677" cy="5580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G:\_Analyses\Global_Forcing\Programs_n_Analyses\MLR_bootstrap\SIDEVERSION-TIME_DELAYS_ANALYSIS\ANALYSES_AND_RESULTS\_ANALYSES_AND_FIGURES\_0m-99pc-\GISS\GISS-PDO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8" y="4854357"/>
            <a:ext cx="4176000" cy="166691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_Analyses\Global_Forcing\Programs_n_Analyses\MLR_bootstrap\SIDEVERSION-TIME_DELAYS_ANALYSIS\ANALYSES_AND_RESULTS\_ANALYSES_AND_FIGURES\_0m-99pc-\BERK\BERK-PDO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4855943"/>
            <a:ext cx="4176000" cy="1665325"/>
          </a:xfrm>
          <a:prstGeom prst="rect">
            <a:avLst/>
          </a:prstGeom>
          <a:noFill/>
          <a:extLst>
            <a:ext uri="{909E8E84-426E-40DD-AFC4-6F175D3DCCD1}">
              <a14:hiddenFill xmlns:a14="http://schemas.microsoft.com/office/drawing/2010/main">
                <a:solidFill>
                  <a:srgbClr val="FFFFFF"/>
                </a:solidFill>
              </a14:hiddenFill>
            </a:ext>
          </a:extLst>
        </p:spPr>
      </p:pic>
      <p:sp>
        <p:nvSpPr>
          <p:cNvPr id="14" name="Zástupný symbol pro číslo snímku 15"/>
          <p:cNvSpPr>
            <a:spLocks noGrp="1"/>
          </p:cNvSpPr>
          <p:nvPr>
            <p:ph type="sldNum" sz="quarter" idx="16"/>
          </p:nvPr>
        </p:nvSpPr>
        <p:spPr bwMode="auto">
          <a:xfrm>
            <a:off x="8742363" y="6449268"/>
            <a:ext cx="3873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F62EFAD-1AFF-4B12-AA6C-3A34FE77B609}" type="slidenum">
              <a:rPr lang="en-US" altLang="cs-CZ" sz="1800">
                <a:solidFill>
                  <a:srgbClr val="080163"/>
                </a:solidFill>
              </a:rPr>
              <a:pPr fontAlgn="base">
                <a:spcBef>
                  <a:spcPct val="0"/>
                </a:spcBef>
                <a:spcAft>
                  <a:spcPct val="0"/>
                </a:spcAft>
              </a:pPr>
              <a:t>15</a:t>
            </a:fld>
            <a:endParaRPr lang="en-US" altLang="cs-CZ" sz="1800" dirty="0">
              <a:solidFill>
                <a:srgbClr val="080163"/>
              </a:solidFill>
            </a:endParaRPr>
          </a:p>
        </p:txBody>
      </p:sp>
      <p:cxnSp>
        <p:nvCxnSpPr>
          <p:cNvPr id="15" name="Přímá spojnice 14"/>
          <p:cNvCxnSpPr/>
          <p:nvPr/>
        </p:nvCxnSpPr>
        <p:spPr>
          <a:xfrm>
            <a:off x="257175" y="6597352"/>
            <a:ext cx="8485814"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257175" y="260648"/>
            <a:ext cx="7987233" cy="9738"/>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pic>
        <p:nvPicPr>
          <p:cNvPr id="25" name="Picture 2" descr="F:\_Documents\Graphics\LOGO-KMOP-MFF-UK\logo-UK-cutou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8424" y="44624"/>
            <a:ext cx="709028" cy="709028"/>
          </a:xfrm>
          <a:prstGeom prst="rect">
            <a:avLst/>
          </a:prstGeom>
          <a:noFill/>
          <a:effectLst>
            <a:outerShdw blurRad="25400" dist="12700" dir="2700000" algn="tl" rotWithShape="0">
              <a:prstClr val="black">
                <a:alpha val="40000"/>
              </a:prstClr>
            </a:outerShdw>
          </a:effectLst>
          <a:extLst/>
        </p:spPr>
      </p:pic>
      <p:sp>
        <p:nvSpPr>
          <p:cNvPr id="30" name="Nadpis 2"/>
          <p:cNvSpPr>
            <a:spLocks noGrp="1"/>
          </p:cNvSpPr>
          <p:nvPr>
            <p:ph type="title"/>
          </p:nvPr>
        </p:nvSpPr>
        <p:spPr>
          <a:xfrm>
            <a:off x="323528" y="345976"/>
            <a:ext cx="7632700" cy="1066800"/>
          </a:xfrm>
          <a:effectLst>
            <a:outerShdw blurRad="63500" dist="25400" dir="2700000" algn="tl" rotWithShape="0">
              <a:prstClr val="black">
                <a:alpha val="50000"/>
              </a:prstClr>
            </a:outerShdw>
          </a:effectLst>
        </p:spPr>
        <p:txBody>
          <a:bodyPr>
            <a:normAutofit fontScale="90000"/>
          </a:bodyPr>
          <a:lstStyle/>
          <a:p>
            <a:pPr fontAlgn="auto">
              <a:spcAft>
                <a:spcPts val="0"/>
              </a:spcAft>
              <a:defRPr/>
            </a:pPr>
            <a:r>
              <a:rPr lang="en-US" dirty="0" smtClean="0">
                <a:solidFill>
                  <a:srgbClr val="000000"/>
                </a:solidFill>
                <a:latin typeface="Calibri" pitchFamily="34" charset="0"/>
              </a:rPr>
              <a:t>Temperature component related to:</a:t>
            </a:r>
            <a:r>
              <a:rPr lang="en-US" b="1" dirty="0" smtClean="0">
                <a:solidFill>
                  <a:srgbClr val="000000"/>
                </a:solidFill>
                <a:latin typeface="Calibri" pitchFamily="34" charset="0"/>
              </a:rPr>
              <a:t/>
            </a:r>
            <a:br>
              <a:rPr lang="en-US" b="1" dirty="0" smtClean="0">
                <a:solidFill>
                  <a:srgbClr val="000000"/>
                </a:solidFill>
                <a:latin typeface="Calibri" pitchFamily="34" charset="0"/>
              </a:rPr>
            </a:br>
            <a:r>
              <a:rPr lang="en-US" b="1" dirty="0" smtClean="0">
                <a:solidFill>
                  <a:srgbClr val="000000"/>
                </a:solidFill>
                <a:latin typeface="Calibri" pitchFamily="34" charset="0"/>
              </a:rPr>
              <a:t>Pacific Decadal Oscillation</a:t>
            </a:r>
            <a:endParaRPr lang="en-US" b="1" dirty="0">
              <a:solidFill>
                <a:srgbClr val="000000"/>
              </a:solidFill>
              <a:latin typeface="Calibri" pitchFamily="34" charset="0"/>
            </a:endParaRPr>
          </a:p>
        </p:txBody>
      </p:sp>
      <p:sp>
        <p:nvSpPr>
          <p:cNvPr id="34" name="Obdélník 33"/>
          <p:cNvSpPr/>
          <p:nvPr/>
        </p:nvSpPr>
        <p:spPr>
          <a:xfrm>
            <a:off x="395536" y="4365104"/>
            <a:ext cx="7473393" cy="523220"/>
          </a:xfrm>
          <a:prstGeom prst="rect">
            <a:avLst/>
          </a:prstGeom>
          <a:noFill/>
          <a:ln w="19050">
            <a:noFill/>
          </a:ln>
        </p:spPr>
        <p:txBody>
          <a:bodyPr wrap="none">
            <a:spAutoFit/>
          </a:bodyPr>
          <a:lstStyle/>
          <a:p>
            <a:r>
              <a:rPr lang="en-US" sz="1400" dirty="0" smtClean="0">
                <a:solidFill>
                  <a:srgbClr val="000000"/>
                </a:solidFill>
                <a:latin typeface="Calibri" pitchFamily="34" charset="0"/>
              </a:rPr>
              <a:t>Temperature response (°C) to </a:t>
            </a:r>
            <a:r>
              <a:rPr lang="en-US" sz="1400" b="1" dirty="0" smtClean="0">
                <a:solidFill>
                  <a:srgbClr val="000000"/>
                </a:solidFill>
                <a:latin typeface="Calibri" pitchFamily="34" charset="0"/>
              </a:rPr>
              <a:t>Pacific Decadal Oscillation index increase by 4x its standard deviation</a:t>
            </a:r>
          </a:p>
          <a:p>
            <a:pPr algn="ctr"/>
            <a:r>
              <a:rPr lang="en-US" sz="1400" dirty="0" smtClean="0">
                <a:solidFill>
                  <a:srgbClr val="000000"/>
                </a:solidFill>
                <a:latin typeface="Calibri" pitchFamily="34" charset="0"/>
              </a:rPr>
              <a:t>(hatching: response significant at the 99% level) </a:t>
            </a:r>
            <a:endParaRPr lang="en-US" sz="1400" dirty="0">
              <a:solidFill>
                <a:srgbClr val="000000"/>
              </a:solidFill>
            </a:endParaRPr>
          </a:p>
        </p:txBody>
      </p:sp>
      <p:sp>
        <p:nvSpPr>
          <p:cNvPr id="35" name="Obdélník 34"/>
          <p:cNvSpPr/>
          <p:nvPr/>
        </p:nvSpPr>
        <p:spPr>
          <a:xfrm>
            <a:off x="308770" y="4577302"/>
            <a:ext cx="859402" cy="307777"/>
          </a:xfrm>
          <a:prstGeom prst="rect">
            <a:avLst/>
          </a:prstGeom>
        </p:spPr>
        <p:txBody>
          <a:bodyPr wrap="none">
            <a:spAutoFit/>
          </a:bodyPr>
          <a:lstStyle/>
          <a:p>
            <a:r>
              <a:rPr lang="en-US" sz="1400" b="1" dirty="0" smtClean="0">
                <a:solidFill>
                  <a:srgbClr val="000000"/>
                </a:solidFill>
                <a:latin typeface="Calibri" pitchFamily="34" charset="0"/>
              </a:rPr>
              <a:t>GISTEMP</a:t>
            </a:r>
            <a:endParaRPr lang="en-US" sz="1400" b="1" dirty="0"/>
          </a:p>
        </p:txBody>
      </p:sp>
      <p:sp>
        <p:nvSpPr>
          <p:cNvPr id="36" name="Obdélník 35"/>
          <p:cNvSpPr/>
          <p:nvPr/>
        </p:nvSpPr>
        <p:spPr>
          <a:xfrm>
            <a:off x="7266245" y="4577302"/>
            <a:ext cx="1265731" cy="307777"/>
          </a:xfrm>
          <a:prstGeom prst="rect">
            <a:avLst/>
          </a:prstGeom>
        </p:spPr>
        <p:txBody>
          <a:bodyPr wrap="none">
            <a:spAutoFit/>
          </a:bodyPr>
          <a:lstStyle/>
          <a:p>
            <a:r>
              <a:rPr lang="en-US" sz="1400" b="1" dirty="0" smtClean="0">
                <a:solidFill>
                  <a:srgbClr val="000000"/>
                </a:solidFill>
                <a:latin typeface="Calibri" pitchFamily="34" charset="0"/>
              </a:rPr>
              <a:t>Berkeley Earth</a:t>
            </a:r>
            <a:endParaRPr lang="en-US" sz="1400" b="1" dirty="0"/>
          </a:p>
        </p:txBody>
      </p:sp>
      <p:sp>
        <p:nvSpPr>
          <p:cNvPr id="17" name="Zástupný symbol pro zápatí 65"/>
          <p:cNvSpPr>
            <a:spLocks noGrp="1"/>
          </p:cNvSpPr>
          <p:nvPr>
            <p:ph type="ftr" sz="quarter" idx="15"/>
          </p:nvPr>
        </p:nvSpPr>
        <p:spPr>
          <a:xfrm>
            <a:off x="180494" y="6593284"/>
            <a:ext cx="8639175" cy="292100"/>
          </a:xfrm>
        </p:spPr>
        <p:txBody>
          <a:bodyPr>
            <a:noAutofit/>
          </a:bodyPr>
          <a:lstStyle/>
          <a:p>
            <a:pPr>
              <a:defRPr/>
            </a:pPr>
            <a:r>
              <a:rPr lang="en-US" sz="1400" cap="small" dirty="0" smtClean="0">
                <a:solidFill>
                  <a:srgbClr val="002060"/>
                </a:solidFill>
                <a:latin typeface="Calibri" panose="020F0502020204030204" pitchFamily="34" charset="0"/>
                <a:cs typeface="Calibri" panose="020F0502020204030204" pitchFamily="34" charset="0"/>
              </a:rPr>
              <a:t>J. </a:t>
            </a:r>
            <a:r>
              <a:rPr lang="en-US" sz="1400" cap="small" dirty="0" err="1" smtClean="0">
                <a:solidFill>
                  <a:srgbClr val="002060"/>
                </a:solidFill>
                <a:latin typeface="Calibri" panose="020F0502020204030204" pitchFamily="34" charset="0"/>
                <a:cs typeface="Calibri" panose="020F0502020204030204" pitchFamily="34" charset="0"/>
              </a:rPr>
              <a:t>Mikšovský</a:t>
            </a:r>
            <a:r>
              <a:rPr lang="en-US" sz="1400" cap="small" dirty="0" smtClean="0">
                <a:solidFill>
                  <a:srgbClr val="002060"/>
                </a:solidFill>
                <a:latin typeface="Calibri" panose="020F0502020204030204" pitchFamily="34" charset="0"/>
                <a:cs typeface="Calibri" panose="020F0502020204030204" pitchFamily="34" charset="0"/>
              </a:rPr>
              <a:t> et al.: Global and local imprints of climate forcings ...         </a:t>
            </a:r>
            <a:r>
              <a:rPr lang="en-US" sz="1400" cap="small" dirty="0" smtClean="0">
                <a:solidFill>
                  <a:srgbClr val="080163"/>
                </a:solidFill>
                <a:latin typeface="Calibri" panose="020F0502020204030204" pitchFamily="34" charset="0"/>
                <a:cs typeface="Calibri" panose="020F0502020204030204" pitchFamily="34" charset="0"/>
              </a:rPr>
              <a:t>http://www.miksovsky.info/SantaFe201</a:t>
            </a:r>
            <a:r>
              <a:rPr lang="cs-CZ" sz="1400" cap="small" dirty="0" smtClean="0">
                <a:solidFill>
                  <a:srgbClr val="080163"/>
                </a:solidFill>
                <a:latin typeface="Calibri" panose="020F0502020204030204" pitchFamily="34" charset="0"/>
                <a:cs typeface="Calibri" panose="020F0502020204030204" pitchFamily="34" charset="0"/>
              </a:rPr>
              <a:t>7</a:t>
            </a:r>
            <a:r>
              <a:rPr lang="en-US" sz="1400" cap="small" dirty="0" smtClean="0">
                <a:solidFill>
                  <a:srgbClr val="080163"/>
                </a:solidFill>
                <a:latin typeface="Calibri" panose="020F0502020204030204" pitchFamily="34" charset="0"/>
                <a:cs typeface="Calibri" panose="020F0502020204030204" pitchFamily="34" charset="0"/>
              </a:rPr>
              <a:t>.</a:t>
            </a:r>
            <a:r>
              <a:rPr lang="en-US" sz="1400" cap="small" dirty="0" err="1" smtClean="0">
                <a:solidFill>
                  <a:srgbClr val="080163"/>
                </a:solidFill>
                <a:latin typeface="Calibri" panose="020F0502020204030204" pitchFamily="34" charset="0"/>
                <a:cs typeface="Calibri" panose="020F0502020204030204" pitchFamily="34" charset="0"/>
              </a:rPr>
              <a:t>pptx</a:t>
            </a:r>
            <a:r>
              <a:rPr lang="en-US" sz="1400" cap="small" dirty="0" smtClean="0">
                <a:solidFill>
                  <a:srgbClr val="002060"/>
                </a:solidFill>
                <a:latin typeface="Calibri" panose="020F0502020204030204" pitchFamily="34" charset="0"/>
                <a:cs typeface="Calibri" panose="020F0502020204030204" pitchFamily="34" charset="0"/>
              </a:rPr>
              <a:t> </a:t>
            </a:r>
            <a:endParaRPr lang="en-US" sz="1400" dirty="0">
              <a:solidFill>
                <a:srgbClr val="002060"/>
              </a:solidFill>
              <a:latin typeface="Calibri" panose="020F0502020204030204" pitchFamily="34" charset="0"/>
              <a:cs typeface="Calibri" panose="020F0502020204030204" pitchFamily="34" charset="0"/>
            </a:endParaRPr>
          </a:p>
        </p:txBody>
      </p:sp>
      <p:sp>
        <p:nvSpPr>
          <p:cNvPr id="16" name="Zástupný symbol pro obsah 1"/>
          <p:cNvSpPr txBox="1">
            <a:spLocks/>
          </p:cNvSpPr>
          <p:nvPr/>
        </p:nvSpPr>
        <p:spPr>
          <a:xfrm>
            <a:off x="257175" y="1772816"/>
            <a:ext cx="7702599" cy="2808312"/>
          </a:xfrm>
          <a:prstGeom prst="rect">
            <a:avLst/>
          </a:prstGeom>
          <a:effectLst/>
        </p:spPr>
        <p:txBody>
          <a:bodyPr>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lgn="ctr" fontAlgn="auto">
              <a:spcBef>
                <a:spcPts val="0"/>
              </a:spcBef>
              <a:buNone/>
              <a:defRPr/>
            </a:pPr>
            <a:r>
              <a:rPr lang="en-US" sz="1800" dirty="0" smtClean="0">
                <a:solidFill>
                  <a:schemeClr val="tx1"/>
                </a:solidFill>
                <a:latin typeface="Calibri" pitchFamily="34" charset="0"/>
              </a:rPr>
              <a:t>Primary area of influence in northern Pacific, in line with PDO's definition from sea surface temperatures</a:t>
            </a:r>
          </a:p>
          <a:p>
            <a:pPr marL="0" indent="0" algn="ctr" fontAlgn="auto">
              <a:spcBef>
                <a:spcPts val="0"/>
              </a:spcBef>
              <a:buNone/>
              <a:defRPr/>
            </a:pPr>
            <a:endParaRPr lang="en-US" sz="900" dirty="0" smtClean="0">
              <a:solidFill>
                <a:schemeClr val="tx1"/>
              </a:solidFill>
              <a:latin typeface="Calibri" pitchFamily="34" charset="0"/>
            </a:endParaRPr>
          </a:p>
          <a:p>
            <a:pPr marL="0" indent="0" algn="ctr" fontAlgn="auto">
              <a:spcBef>
                <a:spcPts val="0"/>
              </a:spcBef>
              <a:buNone/>
              <a:defRPr/>
            </a:pPr>
            <a:r>
              <a:rPr lang="en-US" sz="1800" dirty="0" smtClean="0">
                <a:solidFill>
                  <a:schemeClr val="tx1"/>
                </a:solidFill>
                <a:latin typeface="Calibri" pitchFamily="34" charset="0"/>
              </a:rPr>
              <a:t>Significant teleconnections extend across the globe, including Africa or northern Europe</a:t>
            </a:r>
          </a:p>
          <a:p>
            <a:pPr marL="0" indent="0" algn="ctr" fontAlgn="auto">
              <a:spcBef>
                <a:spcPts val="0"/>
              </a:spcBef>
              <a:buFont typeface="Arial" pitchFamily="34" charset="0"/>
              <a:buNone/>
              <a:defRPr/>
            </a:pPr>
            <a:endParaRPr lang="en-US" sz="900" dirty="0" smtClean="0">
              <a:solidFill>
                <a:schemeClr val="tx1"/>
              </a:solidFill>
              <a:latin typeface="Calibri" pitchFamily="34" charset="0"/>
            </a:endParaRPr>
          </a:p>
          <a:p>
            <a:pPr marL="0" indent="0" algn="ctr" fontAlgn="auto">
              <a:spcBef>
                <a:spcPts val="0"/>
              </a:spcBef>
              <a:buNone/>
              <a:defRPr/>
            </a:pPr>
            <a:r>
              <a:rPr lang="en-US" sz="1800" dirty="0" smtClean="0">
                <a:solidFill>
                  <a:schemeClr val="tx1"/>
                </a:solidFill>
                <a:latin typeface="Calibri" pitchFamily="34" charset="0"/>
              </a:rPr>
              <a:t>PDO's link to SO/ENSO, both physical and statistical, results in relation of their respective response patterns </a:t>
            </a:r>
          </a:p>
          <a:p>
            <a:pPr marL="0" indent="0" algn="ctr" fontAlgn="auto">
              <a:spcBef>
                <a:spcPts val="0"/>
              </a:spcBef>
              <a:buFont typeface="Arial" pitchFamily="34" charset="0"/>
              <a:buNone/>
              <a:defRPr/>
            </a:pPr>
            <a:endParaRPr lang="en-US" sz="1800" dirty="0" smtClean="0">
              <a:solidFill>
                <a:schemeClr val="tx1"/>
              </a:solidFill>
              <a:latin typeface="Calibri" pitchFamily="34" charset="0"/>
            </a:endParaRPr>
          </a:p>
          <a:p>
            <a:pPr marL="0" indent="0" algn="ctr" fontAlgn="auto">
              <a:spcBef>
                <a:spcPts val="0"/>
              </a:spcBef>
              <a:buFont typeface="Arial" pitchFamily="34" charset="0"/>
              <a:buNone/>
              <a:defRPr/>
            </a:pPr>
            <a:endParaRPr lang="en-US" sz="1200" dirty="0" smtClean="0">
              <a:solidFill>
                <a:schemeClr val="tx1"/>
              </a:solidFill>
              <a:latin typeface="Calibri" pitchFamily="34" charset="0"/>
            </a:endParaRPr>
          </a:p>
          <a:p>
            <a:pPr marL="0" indent="0" algn="ctr" fontAlgn="auto">
              <a:spcBef>
                <a:spcPts val="0"/>
              </a:spcBef>
              <a:buNone/>
              <a:defRPr/>
            </a:pPr>
            <a:endParaRPr lang="en-US" sz="1800" dirty="0" smtClean="0">
              <a:solidFill>
                <a:schemeClr val="tx1"/>
              </a:solidFill>
              <a:latin typeface="Calibri" pitchFamily="34" charset="0"/>
            </a:endParaRPr>
          </a:p>
          <a:p>
            <a:pPr marL="0" indent="0" algn="ctr" fontAlgn="auto">
              <a:spcBef>
                <a:spcPts val="0"/>
              </a:spcBef>
              <a:buNone/>
              <a:defRPr/>
            </a:pPr>
            <a:endParaRPr lang="en-US" sz="1800" dirty="0" smtClean="0">
              <a:solidFill>
                <a:schemeClr val="tx1"/>
              </a:solidFill>
              <a:latin typeface="Calibri" pitchFamily="34" charset="0"/>
            </a:endParaRPr>
          </a:p>
          <a:p>
            <a:pPr marL="0" indent="0" algn="ctr" fontAlgn="auto">
              <a:spcBef>
                <a:spcPts val="0"/>
              </a:spcBef>
              <a:buFont typeface="Arial" pitchFamily="34" charset="0"/>
              <a:buNone/>
              <a:defRPr/>
            </a:pPr>
            <a:endParaRPr lang="en-US" sz="1800" dirty="0" smtClean="0">
              <a:solidFill>
                <a:schemeClr val="tx1"/>
              </a:solidFill>
              <a:latin typeface="Calibri" pitchFamily="34" charset="0"/>
            </a:endParaRPr>
          </a:p>
          <a:p>
            <a:pPr marL="0" indent="0" algn="ctr" fontAlgn="auto">
              <a:spcBef>
                <a:spcPts val="0"/>
              </a:spcBef>
              <a:buFont typeface="Arial" pitchFamily="34" charset="0"/>
              <a:buNone/>
              <a:defRPr/>
            </a:pPr>
            <a:endParaRPr lang="en-US" sz="1800" dirty="0" smtClean="0">
              <a:solidFill>
                <a:schemeClr val="tx1"/>
              </a:solidFill>
              <a:latin typeface="Calibri" pitchFamily="34" charset="0"/>
            </a:endParaRPr>
          </a:p>
          <a:p>
            <a:pPr marL="0" indent="0" algn="ctr" fontAlgn="auto">
              <a:spcBef>
                <a:spcPts val="0"/>
              </a:spcBef>
              <a:buFont typeface="Arial" pitchFamily="34" charset="0"/>
              <a:buNone/>
              <a:defRPr/>
            </a:pPr>
            <a:endParaRPr lang="en-US" sz="1800" dirty="0" smtClean="0">
              <a:solidFill>
                <a:schemeClr val="tx1"/>
              </a:solidFill>
              <a:latin typeface="Calibri" pitchFamily="34" charset="0"/>
            </a:endParaRPr>
          </a:p>
        </p:txBody>
      </p:sp>
      <p:sp>
        <p:nvSpPr>
          <p:cNvPr id="18" name="Obdélník 17"/>
          <p:cNvSpPr/>
          <p:nvPr/>
        </p:nvSpPr>
        <p:spPr>
          <a:xfrm>
            <a:off x="6228184" y="-27384"/>
            <a:ext cx="2066848" cy="307777"/>
          </a:xfrm>
          <a:prstGeom prst="rect">
            <a:avLst/>
          </a:prstGeom>
        </p:spPr>
        <p:txBody>
          <a:bodyPr wrap="none">
            <a:spAutoFit/>
          </a:bodyPr>
          <a:lstStyle/>
          <a:p>
            <a:pPr algn="r"/>
            <a:r>
              <a:rPr lang="en-US" sz="1400" b="1" cap="small" dirty="0" smtClean="0">
                <a:solidFill>
                  <a:srgbClr val="002060"/>
                </a:solidFill>
                <a:latin typeface="Calibri" panose="020F0502020204030204" pitchFamily="34" charset="0"/>
                <a:cs typeface="Calibri" panose="020F0502020204030204" pitchFamily="34" charset="0"/>
              </a:rPr>
              <a:t>Charles University Prague</a:t>
            </a:r>
            <a:endParaRPr lang="en-US" sz="1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7242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G:\_Analyses\Global_Forcing\Programs_n_Analyses\MLR_bootstrap\SIDEVERSION-TIME_DELAYS_ANALYSIS\ANALYSES_AND_RESULTS\_ANALYSES_AND_FIGURES\_0m-99pc-\20CRG\20CRG-GH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2553" y="1844824"/>
            <a:ext cx="4179887" cy="166687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G:\_Analyses\Global_Forcing\Programs_n_Analyses\MLR_bootstrap\SIDEVERSION-TIME_DELAYS_ANALYSIS\ANALYSES_AND_RESULTS\_ANALYSES_AND_FIGURES\_0m-99pc-\GISS\GISS-GH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736" y="1844824"/>
            <a:ext cx="4176000" cy="1666911"/>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a:xfrm>
            <a:off x="323528" y="345976"/>
            <a:ext cx="8136904" cy="1066800"/>
          </a:xfrm>
          <a:effectLst>
            <a:outerShdw blurRad="63500" dist="25400" dir="2700000" algn="tl" rotWithShape="0">
              <a:prstClr val="black">
                <a:alpha val="50000"/>
              </a:prstClr>
            </a:outerShdw>
          </a:effectLst>
        </p:spPr>
        <p:txBody>
          <a:bodyPr>
            <a:normAutofit fontScale="90000"/>
          </a:bodyPr>
          <a:lstStyle/>
          <a:p>
            <a:pPr fontAlgn="auto">
              <a:spcAft>
                <a:spcPts val="0"/>
              </a:spcAft>
              <a:defRPr/>
            </a:pPr>
            <a:r>
              <a:rPr lang="cs-CZ" b="1" smtClean="0">
                <a:solidFill>
                  <a:srgbClr val="000000"/>
                </a:solidFill>
                <a:latin typeface="Calibri" pitchFamily="34" charset="0"/>
              </a:rPr>
              <a:t>20th Century Reanalysis specifics:</a:t>
            </a:r>
            <a:br>
              <a:rPr lang="cs-CZ" b="1" smtClean="0">
                <a:solidFill>
                  <a:srgbClr val="000000"/>
                </a:solidFill>
                <a:latin typeface="Calibri" pitchFamily="34" charset="0"/>
              </a:rPr>
            </a:br>
            <a:r>
              <a:rPr lang="cs-CZ" smtClean="0">
                <a:solidFill>
                  <a:srgbClr val="000000"/>
                </a:solidFill>
                <a:latin typeface="Calibri" pitchFamily="34" charset="0"/>
              </a:rPr>
              <a:t>Temperature responses compared to GISTEMP</a:t>
            </a:r>
            <a:endParaRPr lang="en-US">
              <a:solidFill>
                <a:srgbClr val="000000"/>
              </a:solidFill>
              <a:latin typeface="Calibri" pitchFamily="34" charset="0"/>
            </a:endParaRPr>
          </a:p>
        </p:txBody>
      </p:sp>
      <p:pic>
        <p:nvPicPr>
          <p:cNvPr id="31" name="Picture 4" descr="G:\_Analyses\HabS\___PRESENTATION\Materials_Figures\Sca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1819" y="836712"/>
            <a:ext cx="474677" cy="5580000"/>
          </a:xfrm>
          <a:prstGeom prst="rect">
            <a:avLst/>
          </a:prstGeom>
          <a:noFill/>
          <a:extLst>
            <a:ext uri="{909E8E84-426E-40DD-AFC4-6F175D3DCCD1}">
              <a14:hiddenFill xmlns:a14="http://schemas.microsoft.com/office/drawing/2010/main">
                <a:solidFill>
                  <a:srgbClr val="FFFFFF"/>
                </a:solidFill>
              </a14:hiddenFill>
            </a:ext>
          </a:extLst>
        </p:spPr>
      </p:pic>
      <p:sp>
        <p:nvSpPr>
          <p:cNvPr id="14" name="Zástupný symbol pro číslo snímku 15"/>
          <p:cNvSpPr>
            <a:spLocks noGrp="1"/>
          </p:cNvSpPr>
          <p:nvPr>
            <p:ph type="sldNum" sz="quarter" idx="16"/>
          </p:nvPr>
        </p:nvSpPr>
        <p:spPr bwMode="auto">
          <a:xfrm>
            <a:off x="8742363" y="6449268"/>
            <a:ext cx="3873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F62EFAD-1AFF-4B12-AA6C-3A34FE77B609}" type="slidenum">
              <a:rPr lang="en-US" altLang="cs-CZ" sz="1800">
                <a:solidFill>
                  <a:srgbClr val="080163"/>
                </a:solidFill>
              </a:rPr>
              <a:pPr fontAlgn="base">
                <a:spcBef>
                  <a:spcPct val="0"/>
                </a:spcBef>
                <a:spcAft>
                  <a:spcPct val="0"/>
                </a:spcAft>
              </a:pPr>
              <a:t>16</a:t>
            </a:fld>
            <a:endParaRPr lang="en-US" altLang="cs-CZ" sz="1800">
              <a:solidFill>
                <a:srgbClr val="080163"/>
              </a:solidFill>
            </a:endParaRPr>
          </a:p>
        </p:txBody>
      </p:sp>
      <p:cxnSp>
        <p:nvCxnSpPr>
          <p:cNvPr id="15" name="Přímá spojnice 14"/>
          <p:cNvCxnSpPr/>
          <p:nvPr/>
        </p:nvCxnSpPr>
        <p:spPr>
          <a:xfrm>
            <a:off x="257175" y="6597352"/>
            <a:ext cx="8485814"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257175" y="260648"/>
            <a:ext cx="7987233" cy="9738"/>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pic>
        <p:nvPicPr>
          <p:cNvPr id="25" name="Picture 2" descr="F:\_Documents\Graphics\LOGO-KMOP-MFF-UK\logo-UK-cutou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8424" y="44624"/>
            <a:ext cx="709028" cy="709028"/>
          </a:xfrm>
          <a:prstGeom prst="rect">
            <a:avLst/>
          </a:prstGeom>
          <a:noFill/>
          <a:effectLst>
            <a:outerShdw blurRad="25400" dist="12700" dir="2700000" algn="tl" rotWithShape="0">
              <a:prstClr val="black">
                <a:alpha val="40000"/>
              </a:prstClr>
            </a:outerShdw>
          </a:effectLst>
          <a:extLst/>
        </p:spPr>
      </p:pic>
      <p:sp>
        <p:nvSpPr>
          <p:cNvPr id="30" name="Obdélník 29"/>
          <p:cNvSpPr/>
          <p:nvPr/>
        </p:nvSpPr>
        <p:spPr>
          <a:xfrm>
            <a:off x="2123728" y="1506270"/>
            <a:ext cx="955326" cy="338554"/>
          </a:xfrm>
          <a:prstGeom prst="rect">
            <a:avLst/>
          </a:prstGeom>
        </p:spPr>
        <p:txBody>
          <a:bodyPr wrap="none">
            <a:spAutoFit/>
          </a:bodyPr>
          <a:lstStyle/>
          <a:p>
            <a:r>
              <a:rPr lang="cs-CZ" sz="1600" b="1" smtClean="0">
                <a:solidFill>
                  <a:srgbClr val="000000"/>
                </a:solidFill>
                <a:latin typeface="Calibri" pitchFamily="34" charset="0"/>
              </a:rPr>
              <a:t>GISTEMP</a:t>
            </a:r>
            <a:endParaRPr lang="cs-CZ" sz="1600"/>
          </a:p>
        </p:txBody>
      </p:sp>
      <p:sp>
        <p:nvSpPr>
          <p:cNvPr id="32" name="Obdélník 31"/>
          <p:cNvSpPr/>
          <p:nvPr/>
        </p:nvSpPr>
        <p:spPr>
          <a:xfrm>
            <a:off x="5508104" y="1510725"/>
            <a:ext cx="2227982" cy="338554"/>
          </a:xfrm>
          <a:prstGeom prst="rect">
            <a:avLst/>
          </a:prstGeom>
        </p:spPr>
        <p:txBody>
          <a:bodyPr wrap="none">
            <a:spAutoFit/>
          </a:bodyPr>
          <a:lstStyle/>
          <a:p>
            <a:r>
              <a:rPr lang="cs-CZ" sz="1600" b="1" smtClean="0">
                <a:solidFill>
                  <a:srgbClr val="000000"/>
                </a:solidFill>
                <a:latin typeface="Calibri" pitchFamily="34" charset="0"/>
              </a:rPr>
              <a:t>20th Century Reanalysis</a:t>
            </a:r>
            <a:endParaRPr lang="cs-CZ" sz="1600"/>
          </a:p>
        </p:txBody>
      </p:sp>
      <p:pic>
        <p:nvPicPr>
          <p:cNvPr id="9218" name="Picture 2" descr="G:\_Analyses\Global_Forcing\Programs_n_Analyses\MLR_bootstrap\SIDEVERSION-TIME_DELAYS_ANALYSIS\ANALYSES_AND_RESULTS\_ANALYSES_AND_FIGURES\_0m-99pc-\20CRG\20CRG-VOL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52553" y="3357010"/>
            <a:ext cx="4179887" cy="166687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G:\_Analyses\Global_Forcing\Programs_n_Analyses\MLR_bootstrap\SIDEVERSION-TIME_DELAYS_ANALYSIS\ANALYSES_AND_RESULTS\_ANALYSES_AND_FIGURES\_0m-99pc-\GISS\GISS-VOL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1736" y="3356992"/>
            <a:ext cx="4176000" cy="1666911"/>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G:\_Analyses\Global_Forcing\Programs_n_Analyses\MLR_bootstrap\SIDEVERSION-TIME_DELAYS_ANALYSIS\ANALYSES_AND_RESULTS\_ANALYSES_AND_FIGURES\_0m-99pc-\20CRG\20CRG-AMO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52553" y="4869196"/>
            <a:ext cx="4179887" cy="166687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G:\_Analyses\Global_Forcing\Programs_n_Analyses\MLR_bootstrap\SIDEVERSION-TIME_DELAYS_ANALYSIS\ANALYSES_AND_RESULTS\_ANALYSES_AND_FIGURES\_0m-99pc-\GISS\GISS-AMO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1736" y="4869160"/>
            <a:ext cx="4176000" cy="1666911"/>
          </a:xfrm>
          <a:prstGeom prst="rect">
            <a:avLst/>
          </a:prstGeom>
          <a:noFill/>
          <a:extLst>
            <a:ext uri="{909E8E84-426E-40DD-AFC4-6F175D3DCCD1}">
              <a14:hiddenFill xmlns:a14="http://schemas.microsoft.com/office/drawing/2010/main">
                <a:solidFill>
                  <a:srgbClr val="FFFFFF"/>
                </a:solidFill>
              </a14:hiddenFill>
            </a:ext>
          </a:extLst>
        </p:spPr>
      </p:pic>
      <p:sp>
        <p:nvSpPr>
          <p:cNvPr id="20" name="Obdélník 19"/>
          <p:cNvSpPr/>
          <p:nvPr/>
        </p:nvSpPr>
        <p:spPr>
          <a:xfrm rot="16200000">
            <a:off x="-52796" y="2513250"/>
            <a:ext cx="659155" cy="338554"/>
          </a:xfrm>
          <a:prstGeom prst="rect">
            <a:avLst/>
          </a:prstGeom>
        </p:spPr>
        <p:txBody>
          <a:bodyPr wrap="none">
            <a:spAutoFit/>
          </a:bodyPr>
          <a:lstStyle/>
          <a:p>
            <a:r>
              <a:rPr lang="cs-CZ" sz="1600" b="1" smtClean="0">
                <a:solidFill>
                  <a:srgbClr val="000000"/>
                </a:solidFill>
                <a:latin typeface="Calibri" pitchFamily="34" charset="0"/>
              </a:rPr>
              <a:t>GHGs</a:t>
            </a:r>
            <a:endParaRPr lang="cs-CZ" sz="1600"/>
          </a:p>
        </p:txBody>
      </p:sp>
      <p:sp>
        <p:nvSpPr>
          <p:cNvPr id="21" name="Obdélník 20"/>
          <p:cNvSpPr/>
          <p:nvPr/>
        </p:nvSpPr>
        <p:spPr>
          <a:xfrm rot="16200000">
            <a:off x="-503496" y="3991613"/>
            <a:ext cx="1560555" cy="338554"/>
          </a:xfrm>
          <a:prstGeom prst="rect">
            <a:avLst/>
          </a:prstGeom>
        </p:spPr>
        <p:txBody>
          <a:bodyPr wrap="none">
            <a:spAutoFit/>
          </a:bodyPr>
          <a:lstStyle/>
          <a:p>
            <a:r>
              <a:rPr lang="cs-CZ" sz="1600" b="1" smtClean="0">
                <a:solidFill>
                  <a:srgbClr val="000000"/>
                </a:solidFill>
                <a:latin typeface="Calibri" pitchFamily="34" charset="0"/>
              </a:rPr>
              <a:t>Volcanic activity</a:t>
            </a:r>
            <a:endParaRPr lang="cs-CZ" sz="1600"/>
          </a:p>
        </p:txBody>
      </p:sp>
      <p:sp>
        <p:nvSpPr>
          <p:cNvPr id="23" name="Obdélník 22"/>
          <p:cNvSpPr/>
          <p:nvPr/>
        </p:nvSpPr>
        <p:spPr>
          <a:xfrm rot="16200000">
            <a:off x="-37568" y="5537662"/>
            <a:ext cx="628698" cy="338554"/>
          </a:xfrm>
          <a:prstGeom prst="rect">
            <a:avLst/>
          </a:prstGeom>
        </p:spPr>
        <p:txBody>
          <a:bodyPr wrap="none">
            <a:spAutoFit/>
          </a:bodyPr>
          <a:lstStyle/>
          <a:p>
            <a:r>
              <a:rPr lang="cs-CZ" sz="1600" b="1" smtClean="0">
                <a:solidFill>
                  <a:srgbClr val="000000"/>
                </a:solidFill>
                <a:latin typeface="Calibri" pitchFamily="34" charset="0"/>
              </a:rPr>
              <a:t>AMO</a:t>
            </a:r>
            <a:endParaRPr lang="cs-CZ" sz="1600"/>
          </a:p>
        </p:txBody>
      </p:sp>
      <p:sp>
        <p:nvSpPr>
          <p:cNvPr id="26" name="Zástupný symbol pro zápatí 65"/>
          <p:cNvSpPr>
            <a:spLocks noGrp="1"/>
          </p:cNvSpPr>
          <p:nvPr>
            <p:ph type="ftr" sz="quarter" idx="15"/>
          </p:nvPr>
        </p:nvSpPr>
        <p:spPr>
          <a:xfrm>
            <a:off x="180494" y="6593284"/>
            <a:ext cx="8639175" cy="292100"/>
          </a:xfrm>
        </p:spPr>
        <p:txBody>
          <a:bodyPr>
            <a:noAutofit/>
          </a:bodyPr>
          <a:lstStyle/>
          <a:p>
            <a:pPr>
              <a:defRPr/>
            </a:pPr>
            <a:r>
              <a:rPr lang="en-US" sz="1400" cap="small" dirty="0" smtClean="0">
                <a:solidFill>
                  <a:srgbClr val="002060"/>
                </a:solidFill>
                <a:latin typeface="Calibri" panose="020F0502020204030204" pitchFamily="34" charset="0"/>
                <a:cs typeface="Calibri" panose="020F0502020204030204" pitchFamily="34" charset="0"/>
              </a:rPr>
              <a:t>J. </a:t>
            </a:r>
            <a:r>
              <a:rPr lang="en-US" sz="1400" cap="small" dirty="0" err="1" smtClean="0">
                <a:solidFill>
                  <a:srgbClr val="002060"/>
                </a:solidFill>
                <a:latin typeface="Calibri" panose="020F0502020204030204" pitchFamily="34" charset="0"/>
                <a:cs typeface="Calibri" panose="020F0502020204030204" pitchFamily="34" charset="0"/>
              </a:rPr>
              <a:t>Mikšovský</a:t>
            </a:r>
            <a:r>
              <a:rPr lang="en-US" sz="1400" cap="small" dirty="0" smtClean="0">
                <a:solidFill>
                  <a:srgbClr val="002060"/>
                </a:solidFill>
                <a:latin typeface="Calibri" panose="020F0502020204030204" pitchFamily="34" charset="0"/>
                <a:cs typeface="Calibri" panose="020F0502020204030204" pitchFamily="34" charset="0"/>
              </a:rPr>
              <a:t> et al.: </a:t>
            </a:r>
            <a:r>
              <a:rPr lang="cs-CZ" sz="1400" cap="small" dirty="0" err="1" smtClean="0">
                <a:solidFill>
                  <a:srgbClr val="002060"/>
                </a:solidFill>
                <a:latin typeface="Calibri" panose="020F0502020204030204" pitchFamily="34" charset="0"/>
                <a:cs typeface="Calibri" panose="020F0502020204030204" pitchFamily="34" charset="0"/>
              </a:rPr>
              <a:t>Global</a:t>
            </a:r>
            <a:r>
              <a:rPr lang="cs-CZ" sz="1400" cap="small" dirty="0" smtClean="0">
                <a:solidFill>
                  <a:srgbClr val="002060"/>
                </a:solidFill>
                <a:latin typeface="Calibri" panose="020F0502020204030204" pitchFamily="34" charset="0"/>
                <a:cs typeface="Calibri" panose="020F0502020204030204" pitchFamily="34" charset="0"/>
              </a:rPr>
              <a:t> and </a:t>
            </a:r>
            <a:r>
              <a:rPr lang="cs-CZ" sz="1400" cap="small" dirty="0" err="1" smtClean="0">
                <a:solidFill>
                  <a:srgbClr val="002060"/>
                </a:solidFill>
                <a:latin typeface="Calibri" panose="020F0502020204030204" pitchFamily="34" charset="0"/>
                <a:cs typeface="Calibri" panose="020F0502020204030204" pitchFamily="34" charset="0"/>
              </a:rPr>
              <a:t>local</a:t>
            </a:r>
            <a:r>
              <a:rPr lang="cs-CZ" sz="1400" cap="small" dirty="0" smtClean="0">
                <a:solidFill>
                  <a:srgbClr val="002060"/>
                </a:solidFill>
                <a:latin typeface="Calibri" panose="020F0502020204030204" pitchFamily="34" charset="0"/>
                <a:cs typeface="Calibri" panose="020F0502020204030204" pitchFamily="34" charset="0"/>
              </a:rPr>
              <a:t> </a:t>
            </a:r>
            <a:r>
              <a:rPr lang="cs-CZ" sz="1400" cap="small" dirty="0" err="1" smtClean="0">
                <a:solidFill>
                  <a:srgbClr val="002060"/>
                </a:solidFill>
                <a:latin typeface="Calibri" panose="020F0502020204030204" pitchFamily="34" charset="0"/>
                <a:cs typeface="Calibri" panose="020F0502020204030204" pitchFamily="34" charset="0"/>
              </a:rPr>
              <a:t>imprints</a:t>
            </a:r>
            <a:r>
              <a:rPr lang="cs-CZ" sz="1400" cap="small" dirty="0" smtClean="0">
                <a:solidFill>
                  <a:srgbClr val="002060"/>
                </a:solidFill>
                <a:latin typeface="Calibri" panose="020F0502020204030204" pitchFamily="34" charset="0"/>
                <a:cs typeface="Calibri" panose="020F0502020204030204" pitchFamily="34" charset="0"/>
              </a:rPr>
              <a:t> </a:t>
            </a:r>
            <a:r>
              <a:rPr lang="cs-CZ" sz="1400" cap="small" dirty="0" err="1" smtClean="0">
                <a:solidFill>
                  <a:srgbClr val="002060"/>
                </a:solidFill>
                <a:latin typeface="Calibri" panose="020F0502020204030204" pitchFamily="34" charset="0"/>
                <a:cs typeface="Calibri" panose="020F0502020204030204" pitchFamily="34" charset="0"/>
              </a:rPr>
              <a:t>of</a:t>
            </a:r>
            <a:r>
              <a:rPr lang="cs-CZ" sz="1400" cap="small" dirty="0" smtClean="0">
                <a:solidFill>
                  <a:srgbClr val="002060"/>
                </a:solidFill>
                <a:latin typeface="Calibri" panose="020F0502020204030204" pitchFamily="34" charset="0"/>
                <a:cs typeface="Calibri" panose="020F0502020204030204" pitchFamily="34" charset="0"/>
              </a:rPr>
              <a:t> </a:t>
            </a:r>
            <a:r>
              <a:rPr lang="cs-CZ" sz="1400" cap="small" dirty="0" err="1" smtClean="0">
                <a:solidFill>
                  <a:srgbClr val="002060"/>
                </a:solidFill>
                <a:latin typeface="Calibri" panose="020F0502020204030204" pitchFamily="34" charset="0"/>
                <a:cs typeface="Calibri" panose="020F0502020204030204" pitchFamily="34" charset="0"/>
              </a:rPr>
              <a:t>climate</a:t>
            </a:r>
            <a:r>
              <a:rPr lang="cs-CZ" sz="1400" cap="small" dirty="0" smtClean="0">
                <a:solidFill>
                  <a:srgbClr val="002060"/>
                </a:solidFill>
                <a:latin typeface="Calibri" panose="020F0502020204030204" pitchFamily="34" charset="0"/>
                <a:cs typeface="Calibri" panose="020F0502020204030204" pitchFamily="34" charset="0"/>
              </a:rPr>
              <a:t> forcings ...         </a:t>
            </a:r>
            <a:r>
              <a:rPr lang="en-US" sz="1400" cap="small" dirty="0" smtClean="0">
                <a:solidFill>
                  <a:srgbClr val="080163"/>
                </a:solidFill>
                <a:latin typeface="Calibri" panose="020F0502020204030204" pitchFamily="34" charset="0"/>
                <a:cs typeface="Calibri" panose="020F0502020204030204" pitchFamily="34" charset="0"/>
              </a:rPr>
              <a:t>http</a:t>
            </a:r>
            <a:r>
              <a:rPr lang="en-US" sz="1400" cap="small" dirty="0">
                <a:solidFill>
                  <a:srgbClr val="080163"/>
                </a:solidFill>
                <a:latin typeface="Calibri" panose="020F0502020204030204" pitchFamily="34" charset="0"/>
                <a:cs typeface="Calibri" panose="020F0502020204030204" pitchFamily="34" charset="0"/>
              </a:rPr>
              <a:t>://www.miksovsky.info/</a:t>
            </a:r>
            <a:r>
              <a:rPr lang="cs-CZ" sz="1400" cap="small" dirty="0" err="1">
                <a:solidFill>
                  <a:srgbClr val="080163"/>
                </a:solidFill>
                <a:latin typeface="Calibri" panose="020F0502020204030204" pitchFamily="34" charset="0"/>
                <a:cs typeface="Calibri" panose="020F0502020204030204" pitchFamily="34" charset="0"/>
              </a:rPr>
              <a:t>SantaFe</a:t>
            </a:r>
            <a:r>
              <a:rPr lang="en-US" sz="1400" cap="small" dirty="0" smtClean="0">
                <a:solidFill>
                  <a:srgbClr val="080163"/>
                </a:solidFill>
                <a:latin typeface="Calibri" panose="020F0502020204030204" pitchFamily="34" charset="0"/>
                <a:cs typeface="Calibri" panose="020F0502020204030204" pitchFamily="34" charset="0"/>
              </a:rPr>
              <a:t>201</a:t>
            </a:r>
            <a:r>
              <a:rPr lang="cs-CZ" sz="1400" cap="small" dirty="0" smtClean="0">
                <a:solidFill>
                  <a:srgbClr val="080163"/>
                </a:solidFill>
                <a:latin typeface="Calibri" panose="020F0502020204030204" pitchFamily="34" charset="0"/>
                <a:cs typeface="Calibri" panose="020F0502020204030204" pitchFamily="34" charset="0"/>
              </a:rPr>
              <a:t>7</a:t>
            </a:r>
            <a:r>
              <a:rPr lang="en-US" sz="1400" cap="small" dirty="0" smtClean="0">
                <a:solidFill>
                  <a:srgbClr val="080163"/>
                </a:solidFill>
                <a:latin typeface="Calibri" panose="020F0502020204030204" pitchFamily="34" charset="0"/>
                <a:cs typeface="Calibri" panose="020F0502020204030204" pitchFamily="34" charset="0"/>
              </a:rPr>
              <a:t>.</a:t>
            </a:r>
            <a:r>
              <a:rPr lang="en-US" sz="1400" cap="small" dirty="0" err="1" smtClean="0">
                <a:solidFill>
                  <a:srgbClr val="080163"/>
                </a:solidFill>
                <a:latin typeface="Calibri" panose="020F0502020204030204" pitchFamily="34" charset="0"/>
                <a:cs typeface="Calibri" panose="020F0502020204030204" pitchFamily="34" charset="0"/>
              </a:rPr>
              <a:t>pptx</a:t>
            </a:r>
            <a:r>
              <a:rPr lang="cs-CZ" sz="1400" cap="small" dirty="0" smtClean="0">
                <a:solidFill>
                  <a:srgbClr val="002060"/>
                </a:solidFill>
                <a:latin typeface="Calibri" panose="020F0502020204030204" pitchFamily="34" charset="0"/>
                <a:cs typeface="Calibri" panose="020F0502020204030204" pitchFamily="34" charset="0"/>
              </a:rPr>
              <a:t> </a:t>
            </a:r>
            <a:endParaRPr lang="en-US" sz="1400" dirty="0">
              <a:solidFill>
                <a:srgbClr val="002060"/>
              </a:solidFill>
              <a:latin typeface="Calibri" panose="020F0502020204030204" pitchFamily="34" charset="0"/>
              <a:cs typeface="Calibri" panose="020F0502020204030204" pitchFamily="34" charset="0"/>
            </a:endParaRPr>
          </a:p>
        </p:txBody>
      </p:sp>
      <p:sp>
        <p:nvSpPr>
          <p:cNvPr id="27" name="Obdélník 26"/>
          <p:cNvSpPr/>
          <p:nvPr/>
        </p:nvSpPr>
        <p:spPr>
          <a:xfrm>
            <a:off x="6228184" y="-27384"/>
            <a:ext cx="2066848" cy="307777"/>
          </a:xfrm>
          <a:prstGeom prst="rect">
            <a:avLst/>
          </a:prstGeom>
        </p:spPr>
        <p:txBody>
          <a:bodyPr wrap="none">
            <a:spAutoFit/>
          </a:bodyPr>
          <a:lstStyle/>
          <a:p>
            <a:pPr algn="r"/>
            <a:r>
              <a:rPr lang="en-US" sz="1400" b="1" cap="small" dirty="0" smtClean="0">
                <a:solidFill>
                  <a:srgbClr val="002060"/>
                </a:solidFill>
                <a:latin typeface="Calibri" panose="020F0502020204030204" pitchFamily="34" charset="0"/>
                <a:cs typeface="Calibri" panose="020F0502020204030204" pitchFamily="34" charset="0"/>
              </a:rPr>
              <a:t>Charles University Prague</a:t>
            </a:r>
            <a:endParaRPr lang="en-US" sz="1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6522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G:\_Analyses\MATELO\PROGRAMS\MLR_to_LLM\DATA-RESULTS-GLOBAL-FORCING\_VISUALIZATION_GLOBALS\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195" y="4149080"/>
            <a:ext cx="4320000" cy="2213144"/>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a:xfrm>
            <a:off x="323528" y="345976"/>
            <a:ext cx="8208912" cy="1066800"/>
          </a:xfrm>
          <a:effectLst>
            <a:outerShdw blurRad="63500" dist="25400" dir="2700000" algn="tl" rotWithShape="0">
              <a:prstClr val="black">
                <a:alpha val="50000"/>
              </a:prstClr>
            </a:outerShdw>
          </a:effectLst>
        </p:spPr>
        <p:txBody>
          <a:bodyPr>
            <a:normAutofit fontScale="90000"/>
          </a:bodyPr>
          <a:lstStyle/>
          <a:p>
            <a:pPr fontAlgn="auto">
              <a:spcAft>
                <a:spcPts val="0"/>
              </a:spcAft>
              <a:defRPr/>
            </a:pPr>
            <a:r>
              <a:rPr lang="en-US" b="1" dirty="0" smtClean="0">
                <a:solidFill>
                  <a:srgbClr val="000000"/>
                </a:solidFill>
                <a:latin typeface="Calibri" pitchFamily="34" charset="0"/>
              </a:rPr>
              <a:t/>
            </a:r>
            <a:br>
              <a:rPr lang="en-US" b="1" dirty="0" smtClean="0">
                <a:solidFill>
                  <a:srgbClr val="000000"/>
                </a:solidFill>
                <a:latin typeface="Calibri" pitchFamily="34" charset="0"/>
              </a:rPr>
            </a:br>
            <a:r>
              <a:rPr lang="en-US" b="1" dirty="0" smtClean="0">
                <a:solidFill>
                  <a:srgbClr val="000000"/>
                </a:solidFill>
                <a:latin typeface="Calibri" pitchFamily="34" charset="0"/>
              </a:rPr>
              <a:t>Linear approach:</a:t>
            </a:r>
            <a:br>
              <a:rPr lang="en-US" b="1" dirty="0" smtClean="0">
                <a:solidFill>
                  <a:srgbClr val="000000"/>
                </a:solidFill>
                <a:latin typeface="Calibri" pitchFamily="34" charset="0"/>
              </a:rPr>
            </a:br>
            <a:r>
              <a:rPr lang="en-US" dirty="0" smtClean="0">
                <a:solidFill>
                  <a:srgbClr val="000000"/>
                </a:solidFill>
                <a:latin typeface="Calibri" pitchFamily="34" charset="0"/>
              </a:rPr>
              <a:t>How justified is it?</a:t>
            </a:r>
            <a:endParaRPr lang="en-US" dirty="0">
              <a:solidFill>
                <a:srgbClr val="000000"/>
              </a:solidFill>
              <a:latin typeface="Calibri" pitchFamily="34" charset="0"/>
            </a:endParaRPr>
          </a:p>
        </p:txBody>
      </p:sp>
      <p:sp>
        <p:nvSpPr>
          <p:cNvPr id="21" name="Zástupný symbol pro obsah 1"/>
          <p:cNvSpPr txBox="1">
            <a:spLocks/>
          </p:cNvSpPr>
          <p:nvPr/>
        </p:nvSpPr>
        <p:spPr>
          <a:xfrm>
            <a:off x="274639" y="1484313"/>
            <a:ext cx="3505274" cy="4938712"/>
          </a:xfrm>
          <a:prstGeom prst="rect">
            <a:avLst/>
          </a:prstGeom>
        </p:spPr>
        <p:txBody>
          <a:bodyPr>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lgn="just" fontAlgn="auto">
              <a:spcBef>
                <a:spcPts val="0"/>
              </a:spcBef>
              <a:buFont typeface="Arial" pitchFamily="34" charset="0"/>
              <a:buNone/>
              <a:defRPr/>
            </a:pPr>
            <a:endParaRPr lang="en-US" sz="1800" b="1" dirty="0" smtClean="0">
              <a:solidFill>
                <a:schemeClr val="tx1"/>
              </a:solidFill>
              <a:latin typeface="Calibri" pitchFamily="34" charset="0"/>
            </a:endParaRPr>
          </a:p>
        </p:txBody>
      </p:sp>
      <p:cxnSp>
        <p:nvCxnSpPr>
          <p:cNvPr id="48" name="Přímá spojnice 47"/>
          <p:cNvCxnSpPr/>
          <p:nvPr/>
        </p:nvCxnSpPr>
        <p:spPr>
          <a:xfrm>
            <a:off x="257175" y="6597352"/>
            <a:ext cx="8485814"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sp>
        <p:nvSpPr>
          <p:cNvPr id="12" name="Obdélník 11"/>
          <p:cNvSpPr/>
          <p:nvPr/>
        </p:nvSpPr>
        <p:spPr>
          <a:xfrm>
            <a:off x="467544" y="3553852"/>
            <a:ext cx="8059370" cy="523220"/>
          </a:xfrm>
          <a:prstGeom prst="rect">
            <a:avLst/>
          </a:prstGeom>
          <a:solidFill>
            <a:schemeClr val="bg1"/>
          </a:solidFill>
          <a:ln>
            <a:noFill/>
          </a:ln>
        </p:spPr>
        <p:txBody>
          <a:bodyPr wrap="square">
            <a:spAutoFit/>
          </a:bodyPr>
          <a:lstStyle/>
          <a:p>
            <a:pPr algn="ctr"/>
            <a:r>
              <a:rPr lang="en-US" sz="1400" dirty="0" smtClean="0">
                <a:solidFill>
                  <a:srgbClr val="000000"/>
                </a:solidFill>
                <a:latin typeface="Calibri" panose="020F0502020204030204" pitchFamily="34" charset="0"/>
                <a:cs typeface="Calibri" panose="020F0502020204030204" pitchFamily="34" charset="0"/>
              </a:rPr>
              <a:t>SO/NAO-related global temperature responses (°C), based on regression coefficients calculated separately for the respective index in positive </a:t>
            </a:r>
            <a:r>
              <a:rPr lang="en-US" sz="1400" b="1" dirty="0" smtClean="0">
                <a:solidFill>
                  <a:srgbClr val="FF0000"/>
                </a:solidFill>
                <a:latin typeface="Calibri" panose="020F0502020204030204" pitchFamily="34" charset="0"/>
                <a:cs typeface="Calibri" panose="020F0502020204030204" pitchFamily="34" charset="0"/>
              </a:rPr>
              <a:t>(SO+/NAO+)</a:t>
            </a:r>
            <a:r>
              <a:rPr lang="en-US" sz="1400" dirty="0" smtClean="0">
                <a:solidFill>
                  <a:srgbClr val="000000"/>
                </a:solidFill>
                <a:latin typeface="Calibri" panose="020F0502020204030204" pitchFamily="34" charset="0"/>
                <a:cs typeface="Calibri" panose="020F0502020204030204" pitchFamily="34" charset="0"/>
              </a:rPr>
              <a:t>, neutral </a:t>
            </a:r>
            <a:r>
              <a:rPr lang="en-US" sz="1400" b="1" dirty="0" smtClean="0">
                <a:solidFill>
                  <a:srgbClr val="009900"/>
                </a:solidFill>
                <a:latin typeface="Calibri" panose="020F0502020204030204" pitchFamily="34" charset="0"/>
                <a:cs typeface="Calibri" panose="020F0502020204030204" pitchFamily="34" charset="0"/>
              </a:rPr>
              <a:t>(SO◦/ NAO◦)</a:t>
            </a:r>
            <a:r>
              <a:rPr lang="en-US" sz="1400" dirty="0" smtClean="0">
                <a:solidFill>
                  <a:srgbClr val="000000"/>
                </a:solidFill>
                <a:latin typeface="Calibri" panose="020F0502020204030204" pitchFamily="34" charset="0"/>
                <a:cs typeface="Calibri" panose="020F0502020204030204" pitchFamily="34" charset="0"/>
              </a:rPr>
              <a:t> or negative </a:t>
            </a:r>
            <a:r>
              <a:rPr lang="en-US" sz="1400" b="1" dirty="0" smtClean="0">
                <a:solidFill>
                  <a:srgbClr val="00B0F0"/>
                </a:solidFill>
                <a:latin typeface="Calibri" panose="020F0502020204030204" pitchFamily="34" charset="0"/>
                <a:cs typeface="Calibri" panose="020F0502020204030204" pitchFamily="34" charset="0"/>
              </a:rPr>
              <a:t>(SO-/NAO-)</a:t>
            </a:r>
            <a:r>
              <a:rPr lang="en-US" sz="1400" dirty="0" smtClean="0">
                <a:solidFill>
                  <a:srgbClr val="000000"/>
                </a:solidFill>
                <a:latin typeface="Calibri" panose="020F0502020204030204" pitchFamily="34" charset="0"/>
                <a:cs typeface="Calibri" panose="020F0502020204030204" pitchFamily="34" charset="0"/>
              </a:rPr>
              <a:t> phase</a:t>
            </a:r>
            <a:endParaRPr lang="en-US" sz="1400" baseline="30000" dirty="0">
              <a:solidFill>
                <a:srgbClr val="000000"/>
              </a:solidFill>
              <a:latin typeface="Calibri" panose="020F0502020204030204" pitchFamily="34" charset="0"/>
              <a:cs typeface="Calibri" panose="020F0502020204030204" pitchFamily="34" charset="0"/>
            </a:endParaRPr>
          </a:p>
        </p:txBody>
      </p:sp>
      <p:sp>
        <p:nvSpPr>
          <p:cNvPr id="10" name="Zástupný symbol pro číslo snímku 15"/>
          <p:cNvSpPr>
            <a:spLocks noGrp="1"/>
          </p:cNvSpPr>
          <p:nvPr>
            <p:ph type="sldNum" sz="quarter" idx="16"/>
          </p:nvPr>
        </p:nvSpPr>
        <p:spPr bwMode="auto">
          <a:xfrm>
            <a:off x="8742363" y="6449268"/>
            <a:ext cx="3873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F62EFAD-1AFF-4B12-AA6C-3A34FE77B609}" type="slidenum">
              <a:rPr lang="en-US" altLang="cs-CZ" sz="1800">
                <a:solidFill>
                  <a:srgbClr val="080163"/>
                </a:solidFill>
                <a:latin typeface="Calibri" panose="020F0502020204030204" pitchFamily="34" charset="0"/>
                <a:cs typeface="Calibri" panose="020F0502020204030204" pitchFamily="34" charset="0"/>
              </a:rPr>
              <a:pPr fontAlgn="base">
                <a:spcBef>
                  <a:spcPct val="0"/>
                </a:spcBef>
                <a:spcAft>
                  <a:spcPct val="0"/>
                </a:spcAft>
              </a:pPr>
              <a:t>17</a:t>
            </a:fld>
            <a:endParaRPr lang="en-US" altLang="cs-CZ" sz="1800" dirty="0">
              <a:solidFill>
                <a:srgbClr val="080163"/>
              </a:solidFill>
              <a:latin typeface="Calibri" panose="020F0502020204030204" pitchFamily="34" charset="0"/>
              <a:cs typeface="Calibri" panose="020F0502020204030204" pitchFamily="34" charset="0"/>
            </a:endParaRPr>
          </a:p>
        </p:txBody>
      </p:sp>
      <p:cxnSp>
        <p:nvCxnSpPr>
          <p:cNvPr id="13" name="Přímá spojnice 12"/>
          <p:cNvCxnSpPr/>
          <p:nvPr/>
        </p:nvCxnSpPr>
        <p:spPr>
          <a:xfrm>
            <a:off x="257175" y="260648"/>
            <a:ext cx="8037857"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sp>
        <p:nvSpPr>
          <p:cNvPr id="14" name="Obdélník 13"/>
          <p:cNvSpPr/>
          <p:nvPr/>
        </p:nvSpPr>
        <p:spPr>
          <a:xfrm>
            <a:off x="6228184" y="-27384"/>
            <a:ext cx="2066848" cy="307777"/>
          </a:xfrm>
          <a:prstGeom prst="rect">
            <a:avLst/>
          </a:prstGeom>
        </p:spPr>
        <p:txBody>
          <a:bodyPr wrap="none">
            <a:spAutoFit/>
          </a:bodyPr>
          <a:lstStyle/>
          <a:p>
            <a:pPr algn="r"/>
            <a:r>
              <a:rPr lang="en-US" sz="1400" b="1" cap="small" dirty="0" smtClean="0">
                <a:solidFill>
                  <a:srgbClr val="002060"/>
                </a:solidFill>
                <a:latin typeface="Calibri" panose="020F0502020204030204" pitchFamily="34" charset="0"/>
                <a:cs typeface="Calibri" panose="020F0502020204030204" pitchFamily="34" charset="0"/>
              </a:rPr>
              <a:t>Charles University Prague</a:t>
            </a:r>
            <a:endParaRPr lang="en-US" sz="1400" b="1" dirty="0">
              <a:solidFill>
                <a:srgbClr val="002060"/>
              </a:solidFill>
              <a:latin typeface="Calibri" panose="020F0502020204030204" pitchFamily="34" charset="0"/>
              <a:cs typeface="Calibri" panose="020F0502020204030204" pitchFamily="34" charset="0"/>
            </a:endParaRPr>
          </a:p>
        </p:txBody>
      </p:sp>
      <p:pic>
        <p:nvPicPr>
          <p:cNvPr id="15" name="Picture 2" descr="F:\_Documents\Graphics\LOGO-KMOP-MFF-UK\logo-UK-cutou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8424" y="44624"/>
            <a:ext cx="709028" cy="709028"/>
          </a:xfrm>
          <a:prstGeom prst="rect">
            <a:avLst/>
          </a:prstGeom>
          <a:noFill/>
          <a:effectLst>
            <a:outerShdw blurRad="25400" dist="12700" dir="2700000" algn="tl" rotWithShape="0">
              <a:prstClr val="black">
                <a:alpha val="40000"/>
              </a:prstClr>
            </a:outerShdw>
          </a:effectLst>
          <a:extLst/>
        </p:spPr>
      </p:pic>
      <p:sp>
        <p:nvSpPr>
          <p:cNvPr id="4" name="Obdélník 3"/>
          <p:cNvSpPr/>
          <p:nvPr/>
        </p:nvSpPr>
        <p:spPr>
          <a:xfrm>
            <a:off x="4067944" y="4725144"/>
            <a:ext cx="864576"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G:\_Analyses\MATELO\PROGRAMS\MLR_to_LLM\DATA-RESULTS-GLOBAL-FORCING\_VISUALIZATION_GLOBALS\NAO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4149080"/>
            <a:ext cx="4320000" cy="2213144"/>
          </a:xfrm>
          <a:prstGeom prst="rect">
            <a:avLst/>
          </a:prstGeom>
          <a:noFill/>
          <a:extLst>
            <a:ext uri="{909E8E84-426E-40DD-AFC4-6F175D3DCCD1}">
              <a14:hiddenFill xmlns:a14="http://schemas.microsoft.com/office/drawing/2010/main">
                <a:solidFill>
                  <a:srgbClr val="FFFFFF"/>
                </a:solidFill>
              </a14:hiddenFill>
            </a:ext>
          </a:extLst>
        </p:spPr>
      </p:pic>
      <p:sp>
        <p:nvSpPr>
          <p:cNvPr id="16" name="Zástupný symbol pro obsah 1"/>
          <p:cNvSpPr txBox="1">
            <a:spLocks/>
          </p:cNvSpPr>
          <p:nvPr/>
        </p:nvSpPr>
        <p:spPr>
          <a:xfrm>
            <a:off x="325438" y="1628800"/>
            <a:ext cx="8062986" cy="1512168"/>
          </a:xfrm>
          <a:prstGeom prst="rect">
            <a:avLst/>
          </a:prstGeom>
        </p:spPr>
        <p:txBody>
          <a:bodyPr>
            <a:no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lgn="just" fontAlgn="auto">
              <a:spcBef>
                <a:spcPts val="0"/>
              </a:spcBef>
              <a:buNone/>
              <a:defRPr/>
            </a:pPr>
            <a:r>
              <a:rPr lang="en-US" sz="1800" dirty="0" smtClean="0">
                <a:solidFill>
                  <a:srgbClr val="000000"/>
                </a:solidFill>
                <a:latin typeface="Calibri" panose="020F0502020204030204" pitchFamily="34" charset="0"/>
                <a:cs typeface="Calibri" panose="020F0502020204030204" pitchFamily="34" charset="0"/>
              </a:rPr>
              <a:t>Complex nonlinear mappings (such as multilayer perceptron neural networks) bring just limited improvement in terms of total variance explained by attribution mappings</a:t>
            </a:r>
          </a:p>
          <a:p>
            <a:pPr marL="0" indent="0" algn="just" fontAlgn="auto">
              <a:spcBef>
                <a:spcPts val="0"/>
              </a:spcBef>
              <a:buNone/>
              <a:defRPr/>
            </a:pPr>
            <a:endParaRPr lang="en-US" sz="1800" dirty="0" smtClean="0">
              <a:solidFill>
                <a:srgbClr val="000000"/>
              </a:solidFill>
              <a:latin typeface="Calibri" panose="020F0502020204030204" pitchFamily="34" charset="0"/>
              <a:cs typeface="Calibri" panose="020F0502020204030204" pitchFamily="34" charset="0"/>
            </a:endParaRPr>
          </a:p>
          <a:p>
            <a:pPr marL="0" indent="0" algn="just" fontAlgn="auto">
              <a:spcBef>
                <a:spcPts val="0"/>
              </a:spcBef>
              <a:buNone/>
              <a:defRPr/>
            </a:pPr>
            <a:r>
              <a:rPr lang="en-US" sz="1800" dirty="0" smtClean="0">
                <a:solidFill>
                  <a:srgbClr val="000000"/>
                </a:solidFill>
                <a:latin typeface="Calibri" panose="020F0502020204030204" pitchFamily="34" charset="0"/>
                <a:cs typeface="Calibri" panose="020F0502020204030204" pitchFamily="34" charset="0"/>
              </a:rPr>
              <a:t>However, deviations from strict linearity can manifest more clearly for responses related to specific predictors</a:t>
            </a:r>
          </a:p>
        </p:txBody>
      </p:sp>
      <p:sp>
        <p:nvSpPr>
          <p:cNvPr id="17" name="Zástupný symbol pro zápatí 65"/>
          <p:cNvSpPr>
            <a:spLocks noGrp="1"/>
          </p:cNvSpPr>
          <p:nvPr>
            <p:ph type="ftr" sz="quarter" idx="15"/>
          </p:nvPr>
        </p:nvSpPr>
        <p:spPr>
          <a:xfrm>
            <a:off x="180494" y="6593284"/>
            <a:ext cx="8639175" cy="292100"/>
          </a:xfrm>
        </p:spPr>
        <p:txBody>
          <a:bodyPr>
            <a:noAutofit/>
          </a:bodyPr>
          <a:lstStyle/>
          <a:p>
            <a:pPr>
              <a:defRPr/>
            </a:pPr>
            <a:r>
              <a:rPr lang="en-US" sz="1400" cap="small" dirty="0" smtClean="0">
                <a:solidFill>
                  <a:srgbClr val="002060"/>
                </a:solidFill>
                <a:latin typeface="Calibri" panose="020F0502020204030204" pitchFamily="34" charset="0"/>
                <a:cs typeface="Calibri" panose="020F0502020204030204" pitchFamily="34" charset="0"/>
              </a:rPr>
              <a:t>J. </a:t>
            </a:r>
            <a:r>
              <a:rPr lang="en-US" sz="1400" cap="small" dirty="0" err="1" smtClean="0">
                <a:solidFill>
                  <a:srgbClr val="002060"/>
                </a:solidFill>
                <a:latin typeface="Calibri" panose="020F0502020204030204" pitchFamily="34" charset="0"/>
                <a:cs typeface="Calibri" panose="020F0502020204030204" pitchFamily="34" charset="0"/>
              </a:rPr>
              <a:t>Mikšovský</a:t>
            </a:r>
            <a:r>
              <a:rPr lang="en-US" sz="1400" cap="small" dirty="0" smtClean="0">
                <a:solidFill>
                  <a:srgbClr val="002060"/>
                </a:solidFill>
                <a:latin typeface="Calibri" panose="020F0502020204030204" pitchFamily="34" charset="0"/>
                <a:cs typeface="Calibri" panose="020F0502020204030204" pitchFamily="34" charset="0"/>
              </a:rPr>
              <a:t> et al.: Global and local imprints of climate forcings ...         </a:t>
            </a:r>
            <a:r>
              <a:rPr lang="en-US" sz="1400" cap="small" dirty="0" smtClean="0">
                <a:solidFill>
                  <a:srgbClr val="080163"/>
                </a:solidFill>
                <a:latin typeface="Calibri" panose="020F0502020204030204" pitchFamily="34" charset="0"/>
                <a:cs typeface="Calibri" panose="020F0502020204030204" pitchFamily="34" charset="0"/>
              </a:rPr>
              <a:t>http://www.miksovsky.info/SantaFe201</a:t>
            </a:r>
            <a:r>
              <a:rPr lang="cs-CZ" sz="1400" cap="small" dirty="0" smtClean="0">
                <a:solidFill>
                  <a:srgbClr val="080163"/>
                </a:solidFill>
                <a:latin typeface="Calibri" panose="020F0502020204030204" pitchFamily="34" charset="0"/>
                <a:cs typeface="Calibri" panose="020F0502020204030204" pitchFamily="34" charset="0"/>
              </a:rPr>
              <a:t>7</a:t>
            </a:r>
            <a:r>
              <a:rPr lang="en-US" sz="1400" cap="small" dirty="0" smtClean="0">
                <a:solidFill>
                  <a:srgbClr val="080163"/>
                </a:solidFill>
                <a:latin typeface="Calibri" panose="020F0502020204030204" pitchFamily="34" charset="0"/>
                <a:cs typeface="Calibri" panose="020F0502020204030204" pitchFamily="34" charset="0"/>
              </a:rPr>
              <a:t>.</a:t>
            </a:r>
            <a:r>
              <a:rPr lang="en-US" sz="1400" cap="small" dirty="0" err="1" smtClean="0">
                <a:solidFill>
                  <a:srgbClr val="080163"/>
                </a:solidFill>
                <a:latin typeface="Calibri" panose="020F0502020204030204" pitchFamily="34" charset="0"/>
                <a:cs typeface="Calibri" panose="020F0502020204030204" pitchFamily="34" charset="0"/>
              </a:rPr>
              <a:t>pptx</a:t>
            </a:r>
            <a:r>
              <a:rPr lang="en-US" sz="1400" cap="small" dirty="0" smtClean="0">
                <a:solidFill>
                  <a:srgbClr val="002060"/>
                </a:solidFill>
                <a:latin typeface="Calibri" panose="020F0502020204030204" pitchFamily="34" charset="0"/>
                <a:cs typeface="Calibri" panose="020F0502020204030204" pitchFamily="34" charset="0"/>
              </a:rPr>
              <a:t> </a:t>
            </a:r>
            <a:endParaRPr lang="en-US" sz="1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1041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1"/>
          <p:cNvSpPr txBox="1">
            <a:spLocks/>
          </p:cNvSpPr>
          <p:nvPr/>
        </p:nvSpPr>
        <p:spPr>
          <a:xfrm>
            <a:off x="325437" y="1628800"/>
            <a:ext cx="8416925" cy="1152128"/>
          </a:xfrm>
          <a:prstGeom prst="rect">
            <a:avLst/>
          </a:prstGeom>
        </p:spPr>
        <p:txBody>
          <a:bodyPr>
            <a:no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lgn="just" fontAlgn="auto">
              <a:spcBef>
                <a:spcPts val="0"/>
              </a:spcBef>
              <a:buNone/>
              <a:defRPr/>
            </a:pPr>
            <a:r>
              <a:rPr lang="en-US" sz="1800" dirty="0" smtClean="0">
                <a:solidFill>
                  <a:srgbClr val="000000"/>
                </a:solidFill>
                <a:latin typeface="Calibri" panose="020F0502020204030204" pitchFamily="34" charset="0"/>
                <a:cs typeface="Calibri" panose="020F0502020204030204" pitchFamily="34" charset="0"/>
              </a:rPr>
              <a:t>Strong indications of nonlinearity in the Pacific and for some of the teleconnections</a:t>
            </a:r>
          </a:p>
          <a:p>
            <a:pPr marL="0" indent="0" algn="just" fontAlgn="auto">
              <a:spcBef>
                <a:spcPts val="0"/>
              </a:spcBef>
              <a:buNone/>
              <a:defRPr/>
            </a:pPr>
            <a:endParaRPr lang="en-US" sz="800" dirty="0" smtClean="0">
              <a:solidFill>
                <a:srgbClr val="000000"/>
              </a:solidFill>
              <a:latin typeface="Calibri" panose="020F0502020204030204" pitchFamily="34" charset="0"/>
              <a:cs typeface="Calibri" panose="020F0502020204030204" pitchFamily="34" charset="0"/>
            </a:endParaRPr>
          </a:p>
          <a:p>
            <a:pPr marL="0" indent="0" algn="just" fontAlgn="auto">
              <a:spcBef>
                <a:spcPts val="0"/>
              </a:spcBef>
              <a:buNone/>
              <a:defRPr/>
            </a:pPr>
            <a:r>
              <a:rPr lang="en-US" sz="1800" dirty="0" smtClean="0">
                <a:solidFill>
                  <a:srgbClr val="000000"/>
                </a:solidFill>
                <a:latin typeface="Calibri" panose="020F0502020204030204" pitchFamily="34" charset="0"/>
                <a:cs typeface="Calibri" panose="020F0502020204030204" pitchFamily="34" charset="0"/>
              </a:rPr>
              <a:t>Individual character of responses for different SO phases may obscure its effect in the undivided data</a:t>
            </a:r>
          </a:p>
          <a:p>
            <a:pPr marL="0" indent="0" algn="just" fontAlgn="auto">
              <a:spcBef>
                <a:spcPts val="0"/>
              </a:spcBef>
              <a:buNone/>
              <a:defRPr/>
            </a:pPr>
            <a:endParaRPr lang="en-US" sz="1800" dirty="0" smtClean="0">
              <a:solidFill>
                <a:srgbClr val="000000"/>
              </a:solidFill>
              <a:latin typeface="Calibri" panose="020F0502020204030204" pitchFamily="34" charset="0"/>
              <a:cs typeface="Calibri" panose="020F0502020204030204" pitchFamily="34" charset="0"/>
            </a:endParaRPr>
          </a:p>
          <a:p>
            <a:pPr marL="0" indent="0" algn="just" fontAlgn="auto">
              <a:spcBef>
                <a:spcPts val="0"/>
              </a:spcBef>
              <a:buNone/>
              <a:defRPr/>
            </a:pPr>
            <a:endParaRPr lang="en-US" sz="1800" dirty="0" smtClean="0">
              <a:solidFill>
                <a:srgbClr val="000000"/>
              </a:solidFill>
              <a:latin typeface="Calibri" panose="020F0502020204030204" pitchFamily="34" charset="0"/>
              <a:cs typeface="Calibri" panose="020F0502020204030204" pitchFamily="34" charset="0"/>
            </a:endParaRPr>
          </a:p>
          <a:p>
            <a:pPr marL="0" indent="0" algn="just" fontAlgn="auto">
              <a:spcBef>
                <a:spcPts val="0"/>
              </a:spcBef>
              <a:buNone/>
              <a:defRPr/>
            </a:pPr>
            <a:endParaRPr lang="en-US" sz="1800" dirty="0" smtClean="0">
              <a:solidFill>
                <a:srgbClr val="000000"/>
              </a:solidFill>
              <a:latin typeface="Calibri" panose="020F0502020204030204" pitchFamily="34" charset="0"/>
              <a:cs typeface="Calibri" panose="020F0502020204030204" pitchFamily="34" charset="0"/>
            </a:endParaRPr>
          </a:p>
          <a:p>
            <a:pPr marL="0" indent="0" algn="just" fontAlgn="auto">
              <a:spcBef>
                <a:spcPts val="0"/>
              </a:spcBef>
              <a:buNone/>
              <a:defRPr/>
            </a:pPr>
            <a:endParaRPr lang="en-US" sz="1800" dirty="0">
              <a:solidFill>
                <a:srgbClr val="000000"/>
              </a:solidFill>
              <a:latin typeface="Calibri" panose="020F0502020204030204" pitchFamily="34" charset="0"/>
              <a:cs typeface="Calibri" panose="020F0502020204030204" pitchFamily="34" charset="0"/>
            </a:endParaRPr>
          </a:p>
        </p:txBody>
      </p:sp>
      <p:sp>
        <p:nvSpPr>
          <p:cNvPr id="3" name="Nadpis 2"/>
          <p:cNvSpPr>
            <a:spLocks noGrp="1"/>
          </p:cNvSpPr>
          <p:nvPr>
            <p:ph type="title"/>
          </p:nvPr>
        </p:nvSpPr>
        <p:spPr>
          <a:xfrm>
            <a:off x="323528" y="345976"/>
            <a:ext cx="8612510" cy="1066800"/>
          </a:xfrm>
          <a:effectLst>
            <a:outerShdw blurRad="63500" dist="25400" dir="2700000" algn="tl" rotWithShape="0">
              <a:prstClr val="black">
                <a:alpha val="50000"/>
              </a:prstClr>
            </a:outerShdw>
          </a:effectLst>
        </p:spPr>
        <p:txBody>
          <a:bodyPr>
            <a:normAutofit fontScale="90000"/>
          </a:bodyPr>
          <a:lstStyle/>
          <a:p>
            <a:pPr fontAlgn="auto">
              <a:spcAft>
                <a:spcPts val="0"/>
              </a:spcAft>
              <a:defRPr/>
            </a:pPr>
            <a:r>
              <a:rPr lang="en-US" b="1" dirty="0" smtClean="0">
                <a:solidFill>
                  <a:srgbClr val="000000"/>
                </a:solidFill>
                <a:latin typeface="Calibri" pitchFamily="34" charset="0"/>
              </a:rPr>
              <a:t/>
            </a:r>
            <a:br>
              <a:rPr lang="en-US" b="1" dirty="0" smtClean="0">
                <a:solidFill>
                  <a:srgbClr val="000000"/>
                </a:solidFill>
                <a:latin typeface="Calibri" pitchFamily="34" charset="0"/>
              </a:rPr>
            </a:br>
            <a:r>
              <a:rPr lang="en-US" dirty="0" smtClean="0">
                <a:solidFill>
                  <a:srgbClr val="000000"/>
                </a:solidFill>
                <a:latin typeface="Calibri" pitchFamily="34" charset="0"/>
              </a:rPr>
              <a:t>Deviations from linearity:</a:t>
            </a:r>
            <a:r>
              <a:rPr lang="en-US" b="1" dirty="0" smtClean="0">
                <a:solidFill>
                  <a:srgbClr val="000000"/>
                </a:solidFill>
                <a:latin typeface="Calibri" pitchFamily="34" charset="0"/>
              </a:rPr>
              <a:t/>
            </a:r>
            <a:br>
              <a:rPr lang="en-US" b="1" dirty="0" smtClean="0">
                <a:solidFill>
                  <a:srgbClr val="000000"/>
                </a:solidFill>
                <a:latin typeface="Calibri" pitchFamily="34" charset="0"/>
              </a:rPr>
            </a:br>
            <a:r>
              <a:rPr lang="en-US" b="1" dirty="0" smtClean="0">
                <a:solidFill>
                  <a:srgbClr val="000000"/>
                </a:solidFill>
                <a:latin typeface="Calibri" pitchFamily="34" charset="0"/>
              </a:rPr>
              <a:t>Southern Oscillation imprint in temperature</a:t>
            </a:r>
            <a:endParaRPr lang="en-US" b="1" dirty="0">
              <a:solidFill>
                <a:srgbClr val="000000"/>
              </a:solidFill>
              <a:latin typeface="Calibri" pitchFamily="34" charset="0"/>
            </a:endParaRPr>
          </a:p>
        </p:txBody>
      </p:sp>
      <p:sp>
        <p:nvSpPr>
          <p:cNvPr id="21" name="Zástupný symbol pro obsah 1"/>
          <p:cNvSpPr txBox="1">
            <a:spLocks/>
          </p:cNvSpPr>
          <p:nvPr/>
        </p:nvSpPr>
        <p:spPr>
          <a:xfrm>
            <a:off x="274639" y="1484313"/>
            <a:ext cx="3505274" cy="4938712"/>
          </a:xfrm>
          <a:prstGeom prst="rect">
            <a:avLst/>
          </a:prstGeom>
        </p:spPr>
        <p:txBody>
          <a:bodyPr>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lgn="just" fontAlgn="auto">
              <a:spcBef>
                <a:spcPts val="0"/>
              </a:spcBef>
              <a:buFont typeface="Arial" pitchFamily="34" charset="0"/>
              <a:buNone/>
              <a:defRPr/>
            </a:pPr>
            <a:endParaRPr lang="en-US" sz="1800" b="1" dirty="0" smtClean="0">
              <a:solidFill>
                <a:schemeClr val="tx1"/>
              </a:solidFill>
              <a:latin typeface="Calibri" pitchFamily="34" charset="0"/>
            </a:endParaRPr>
          </a:p>
        </p:txBody>
      </p:sp>
      <p:cxnSp>
        <p:nvCxnSpPr>
          <p:cNvPr id="48" name="Přímá spojnice 47"/>
          <p:cNvCxnSpPr/>
          <p:nvPr/>
        </p:nvCxnSpPr>
        <p:spPr>
          <a:xfrm>
            <a:off x="257175" y="6597352"/>
            <a:ext cx="8485814"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sp>
        <p:nvSpPr>
          <p:cNvPr id="12" name="Obdélník 11"/>
          <p:cNvSpPr/>
          <p:nvPr/>
        </p:nvSpPr>
        <p:spPr>
          <a:xfrm>
            <a:off x="257175" y="2708920"/>
            <a:ext cx="8603755" cy="666849"/>
          </a:xfrm>
          <a:prstGeom prst="rect">
            <a:avLst/>
          </a:prstGeom>
          <a:solidFill>
            <a:schemeClr val="bg1"/>
          </a:solidFill>
          <a:ln>
            <a:noFill/>
          </a:ln>
        </p:spPr>
        <p:txBody>
          <a:bodyPr wrap="square">
            <a:spAutoFit/>
          </a:bodyPr>
          <a:lstStyle/>
          <a:p>
            <a:pPr algn="ctr"/>
            <a:r>
              <a:rPr lang="en-US" sz="1400" dirty="0" smtClean="0">
                <a:solidFill>
                  <a:srgbClr val="000000"/>
                </a:solidFill>
                <a:latin typeface="Calibri" panose="020F0502020204030204" pitchFamily="34" charset="0"/>
                <a:cs typeface="Calibri" panose="020F0502020204030204" pitchFamily="34" charset="0"/>
              </a:rPr>
              <a:t>Difference (°C) between temperature responses to Southern Oscillation index calculated for the </a:t>
            </a:r>
            <a:r>
              <a:rPr lang="en-US" sz="1400" b="1" dirty="0" smtClean="0">
                <a:solidFill>
                  <a:srgbClr val="000000"/>
                </a:solidFill>
                <a:latin typeface="Calibri" panose="020F0502020204030204" pitchFamily="34" charset="0"/>
                <a:cs typeface="Calibri" panose="020F0502020204030204" pitchFamily="34" charset="0"/>
              </a:rPr>
              <a:t>SO-</a:t>
            </a:r>
            <a:r>
              <a:rPr lang="en-US" sz="1400" dirty="0" smtClean="0">
                <a:solidFill>
                  <a:srgbClr val="000000"/>
                </a:solidFill>
                <a:latin typeface="Calibri" panose="020F0502020204030204" pitchFamily="34" charset="0"/>
                <a:cs typeface="Calibri" panose="020F0502020204030204" pitchFamily="34" charset="0"/>
              </a:rPr>
              <a:t> and </a:t>
            </a:r>
            <a:r>
              <a:rPr lang="en-US" sz="1400" b="1" dirty="0" smtClean="0">
                <a:solidFill>
                  <a:srgbClr val="000000"/>
                </a:solidFill>
                <a:latin typeface="Calibri" panose="020F0502020204030204" pitchFamily="34" charset="0"/>
                <a:cs typeface="Calibri" panose="020F0502020204030204" pitchFamily="34" charset="0"/>
              </a:rPr>
              <a:t>SO+</a:t>
            </a:r>
            <a:r>
              <a:rPr lang="en-US" sz="1400" dirty="0" smtClean="0">
                <a:solidFill>
                  <a:srgbClr val="000000"/>
                </a:solidFill>
                <a:latin typeface="Calibri" panose="020F0502020204030204" pitchFamily="34" charset="0"/>
                <a:cs typeface="Calibri" panose="020F0502020204030204" pitchFamily="34" charset="0"/>
              </a:rPr>
              <a:t> phases</a:t>
            </a:r>
          </a:p>
          <a:p>
            <a:pPr algn="ctr"/>
            <a:r>
              <a:rPr lang="en-US" sz="1400" dirty="0" smtClean="0">
                <a:solidFill>
                  <a:srgbClr val="000000"/>
                </a:solidFill>
                <a:latin typeface="Calibri" panose="020F0502020204030204" pitchFamily="34" charset="0"/>
                <a:cs typeface="Calibri" panose="020F0502020204030204" pitchFamily="34" charset="0"/>
              </a:rPr>
              <a:t>(</a:t>
            </a:r>
            <a:r>
              <a:rPr lang="en-US" sz="1400" b="1" dirty="0" smtClean="0">
                <a:solidFill>
                  <a:srgbClr val="000000"/>
                </a:solidFill>
                <a:latin typeface="Calibri" panose="020F0502020204030204" pitchFamily="34" charset="0"/>
                <a:cs typeface="Calibri" panose="020F0502020204030204" pitchFamily="34" charset="0"/>
              </a:rPr>
              <a:t>hatching:</a:t>
            </a:r>
            <a:r>
              <a:rPr lang="en-US" sz="1400" dirty="0" smtClean="0">
                <a:solidFill>
                  <a:srgbClr val="000000"/>
                </a:solidFill>
                <a:latin typeface="Calibri" panose="020F0502020204030204" pitchFamily="34" charset="0"/>
                <a:cs typeface="Calibri" panose="020F0502020204030204" pitchFamily="34" charset="0"/>
              </a:rPr>
              <a:t> differences exceeding 2x standard deviation of the response estimates)</a:t>
            </a:r>
          </a:p>
          <a:p>
            <a:pPr algn="ctr"/>
            <a:endParaRPr lang="en-US" sz="1400" baseline="30000" dirty="0">
              <a:solidFill>
                <a:srgbClr val="000000"/>
              </a:solidFill>
              <a:latin typeface="Calibri" panose="020F0502020204030204" pitchFamily="34" charset="0"/>
              <a:cs typeface="Calibri" panose="020F0502020204030204" pitchFamily="34" charset="0"/>
            </a:endParaRPr>
          </a:p>
        </p:txBody>
      </p:sp>
      <p:sp>
        <p:nvSpPr>
          <p:cNvPr id="10" name="Zástupný symbol pro číslo snímku 15"/>
          <p:cNvSpPr txBox="1">
            <a:spLocks/>
          </p:cNvSpPr>
          <p:nvPr/>
        </p:nvSpPr>
        <p:spPr bwMode="auto">
          <a:xfrm>
            <a:off x="8742363" y="6449268"/>
            <a:ext cx="387350" cy="292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85000" lnSpcReduction="20000"/>
          </a:bodyPr>
          <a:lstStyle>
            <a:defPPr>
              <a:defRPr lang="cs-CZ"/>
            </a:defPPr>
            <a:lvl1pPr algn="r" rtl="0" fontAlgn="auto">
              <a:spcBef>
                <a:spcPts val="0"/>
              </a:spcBef>
              <a:spcAft>
                <a:spcPts val="0"/>
              </a:spcAft>
              <a:defRPr sz="1600" b="1" kern="1200">
                <a:solidFill>
                  <a:schemeClr val="tx1"/>
                </a:solidFill>
                <a:latin typeface="Candara" pitchFamily="34" charset="0"/>
                <a:ea typeface="+mn-ea"/>
                <a:cs typeface="+mn-cs"/>
              </a:defRPr>
            </a:lvl1pPr>
            <a:lvl2pPr marL="742950" indent="-285750" algn="l" rtl="0" fontAlgn="base">
              <a:spcBef>
                <a:spcPct val="0"/>
              </a:spcBef>
              <a:spcAft>
                <a:spcPct val="0"/>
              </a:spcAft>
              <a:defRPr kern="1200">
                <a:solidFill>
                  <a:schemeClr val="tx1"/>
                </a:solidFill>
                <a:latin typeface="Candara" pitchFamily="34" charset="0"/>
                <a:ea typeface="+mn-ea"/>
                <a:cs typeface="Arial" charset="0"/>
              </a:defRPr>
            </a:lvl2pPr>
            <a:lvl3pPr marL="1143000" indent="-228600" algn="l" rtl="0" fontAlgn="base">
              <a:spcBef>
                <a:spcPct val="0"/>
              </a:spcBef>
              <a:spcAft>
                <a:spcPct val="0"/>
              </a:spcAft>
              <a:defRPr kern="1200">
                <a:solidFill>
                  <a:schemeClr val="tx1"/>
                </a:solidFill>
                <a:latin typeface="Candara" pitchFamily="34" charset="0"/>
                <a:ea typeface="+mn-ea"/>
                <a:cs typeface="Arial" charset="0"/>
              </a:defRPr>
            </a:lvl3pPr>
            <a:lvl4pPr marL="1600200" indent="-228600" algn="l" rtl="0" fontAlgn="base">
              <a:spcBef>
                <a:spcPct val="0"/>
              </a:spcBef>
              <a:spcAft>
                <a:spcPct val="0"/>
              </a:spcAft>
              <a:defRPr kern="1200">
                <a:solidFill>
                  <a:schemeClr val="tx1"/>
                </a:solidFill>
                <a:latin typeface="Candara" pitchFamily="34" charset="0"/>
                <a:ea typeface="+mn-ea"/>
                <a:cs typeface="Arial" charset="0"/>
              </a:defRPr>
            </a:lvl4pPr>
            <a:lvl5pPr marL="2057400" indent="-228600" algn="l" rtl="0" fontAlgn="base">
              <a:spcBef>
                <a:spcPct val="0"/>
              </a:spcBef>
              <a:spcAft>
                <a:spcPct val="0"/>
              </a:spcAft>
              <a:defRPr kern="1200">
                <a:solidFill>
                  <a:schemeClr val="tx1"/>
                </a:solidFill>
                <a:latin typeface="Candara" pitchFamily="34" charset="0"/>
                <a:ea typeface="+mn-ea"/>
                <a:cs typeface="Arial" charset="0"/>
              </a:defRPr>
            </a:lvl5pPr>
            <a:lvl6pPr marL="2514600" indent="-228600" algn="l" defTabSz="914400" rtl="0" eaLnBrk="1" fontAlgn="base" latinLnBrk="0" hangingPunct="1">
              <a:spcBef>
                <a:spcPct val="0"/>
              </a:spcBef>
              <a:spcAft>
                <a:spcPct val="0"/>
              </a:spcAft>
              <a:defRPr kern="1200">
                <a:solidFill>
                  <a:schemeClr val="tx1"/>
                </a:solidFill>
                <a:latin typeface="Candara" pitchFamily="34" charset="0"/>
                <a:ea typeface="+mn-ea"/>
                <a:cs typeface="Arial" charset="0"/>
              </a:defRPr>
            </a:lvl6pPr>
            <a:lvl7pPr marL="2971800" indent="-228600" algn="l" defTabSz="914400" rtl="0" eaLnBrk="1" fontAlgn="base" latinLnBrk="0" hangingPunct="1">
              <a:spcBef>
                <a:spcPct val="0"/>
              </a:spcBef>
              <a:spcAft>
                <a:spcPct val="0"/>
              </a:spcAft>
              <a:defRPr kern="1200">
                <a:solidFill>
                  <a:schemeClr val="tx1"/>
                </a:solidFill>
                <a:latin typeface="Candara" pitchFamily="34" charset="0"/>
                <a:ea typeface="+mn-ea"/>
                <a:cs typeface="Arial" charset="0"/>
              </a:defRPr>
            </a:lvl7pPr>
            <a:lvl8pPr marL="3429000" indent="-228600" algn="l" defTabSz="914400" rtl="0" eaLnBrk="1" fontAlgn="base" latinLnBrk="0" hangingPunct="1">
              <a:spcBef>
                <a:spcPct val="0"/>
              </a:spcBef>
              <a:spcAft>
                <a:spcPct val="0"/>
              </a:spcAft>
              <a:defRPr kern="1200">
                <a:solidFill>
                  <a:schemeClr val="tx1"/>
                </a:solidFill>
                <a:latin typeface="Candara" pitchFamily="34" charset="0"/>
                <a:ea typeface="+mn-ea"/>
                <a:cs typeface="Arial" charset="0"/>
              </a:defRPr>
            </a:lvl8pPr>
            <a:lvl9pPr marL="3886200" indent="-228600" algn="l" defTabSz="914400" rtl="0" eaLnBrk="1" fontAlgn="base" latinLnBrk="0" hangingPunct="1">
              <a:spcBef>
                <a:spcPct val="0"/>
              </a:spcBef>
              <a:spcAft>
                <a:spcPct val="0"/>
              </a:spcAft>
              <a:defRPr kern="1200">
                <a:solidFill>
                  <a:schemeClr val="tx1"/>
                </a:solidFill>
                <a:latin typeface="Candara" pitchFamily="34" charset="0"/>
                <a:ea typeface="+mn-ea"/>
                <a:cs typeface="Arial" charset="0"/>
              </a:defRPr>
            </a:lvl9pPr>
          </a:lstStyle>
          <a:p>
            <a:pPr fontAlgn="base">
              <a:spcBef>
                <a:spcPct val="0"/>
              </a:spcBef>
              <a:spcAft>
                <a:spcPct val="0"/>
              </a:spcAft>
            </a:pPr>
            <a:fld id="{9F62EFAD-1AFF-4B12-AA6C-3A34FE77B609}" type="slidenum">
              <a:rPr lang="en-US" altLang="cs-CZ" sz="1800" smtClean="0">
                <a:solidFill>
                  <a:srgbClr val="080163"/>
                </a:solidFill>
                <a:latin typeface="Calibri" panose="020F0502020204030204" pitchFamily="34" charset="0"/>
                <a:cs typeface="Calibri" panose="020F0502020204030204" pitchFamily="34" charset="0"/>
              </a:rPr>
              <a:pPr fontAlgn="base">
                <a:spcBef>
                  <a:spcPct val="0"/>
                </a:spcBef>
                <a:spcAft>
                  <a:spcPct val="0"/>
                </a:spcAft>
              </a:pPr>
              <a:t>18</a:t>
            </a:fld>
            <a:endParaRPr lang="en-US" altLang="cs-CZ" sz="1800" dirty="0">
              <a:solidFill>
                <a:srgbClr val="080163"/>
              </a:solidFill>
              <a:latin typeface="Calibri" panose="020F0502020204030204" pitchFamily="34" charset="0"/>
              <a:cs typeface="Calibri" panose="020F0502020204030204" pitchFamily="34" charset="0"/>
            </a:endParaRPr>
          </a:p>
        </p:txBody>
      </p:sp>
      <p:cxnSp>
        <p:nvCxnSpPr>
          <p:cNvPr id="13" name="Přímá spojnice 12"/>
          <p:cNvCxnSpPr/>
          <p:nvPr/>
        </p:nvCxnSpPr>
        <p:spPr>
          <a:xfrm>
            <a:off x="257175" y="260648"/>
            <a:ext cx="8037857"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sp>
        <p:nvSpPr>
          <p:cNvPr id="14" name="Obdélník 13"/>
          <p:cNvSpPr/>
          <p:nvPr/>
        </p:nvSpPr>
        <p:spPr>
          <a:xfrm>
            <a:off x="6228184" y="-27384"/>
            <a:ext cx="2066848" cy="307777"/>
          </a:xfrm>
          <a:prstGeom prst="rect">
            <a:avLst/>
          </a:prstGeom>
        </p:spPr>
        <p:txBody>
          <a:bodyPr wrap="none">
            <a:spAutoFit/>
          </a:bodyPr>
          <a:lstStyle/>
          <a:p>
            <a:pPr algn="r"/>
            <a:r>
              <a:rPr lang="en-US" sz="1400" b="1" cap="small" dirty="0" smtClean="0">
                <a:solidFill>
                  <a:srgbClr val="002060"/>
                </a:solidFill>
                <a:latin typeface="Calibri" panose="020F0502020204030204" pitchFamily="34" charset="0"/>
                <a:cs typeface="Calibri" panose="020F0502020204030204" pitchFamily="34" charset="0"/>
              </a:rPr>
              <a:t>Charles University Prague</a:t>
            </a:r>
            <a:endParaRPr lang="en-US" sz="1400" b="1" dirty="0">
              <a:solidFill>
                <a:srgbClr val="002060"/>
              </a:solidFill>
              <a:latin typeface="Calibri" panose="020F0502020204030204" pitchFamily="34" charset="0"/>
              <a:cs typeface="Calibri" panose="020F0502020204030204" pitchFamily="34" charset="0"/>
            </a:endParaRPr>
          </a:p>
        </p:txBody>
      </p:sp>
      <p:pic>
        <p:nvPicPr>
          <p:cNvPr id="15" name="Picture 2" descr="F:\_Documents\Graphics\LOGO-KMOP-MFF-UK\logo-UK-cutou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44624"/>
            <a:ext cx="709028" cy="709028"/>
          </a:xfrm>
          <a:prstGeom prst="rect">
            <a:avLst/>
          </a:prstGeom>
          <a:noFill/>
          <a:effectLst>
            <a:outerShdw blurRad="25400" dist="12700" dir="2700000" algn="tl" rotWithShape="0">
              <a:prstClr val="black">
                <a:alpha val="40000"/>
              </a:prstClr>
            </a:outerShdw>
          </a:effectLst>
          <a:extLst/>
        </p:spPr>
      </p:pic>
      <p:pic>
        <p:nvPicPr>
          <p:cNvPr id="2051" name="Picture 3" descr="G:\_Analyses\MATELO\PROGRAMS\MLR_to_LLM\DATA-RESULTS-GLOBAL-FORCING\_VISUALIZATION\SO-difference-to-sigma-nonfilter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32" y="3231753"/>
            <a:ext cx="8721699" cy="3285276"/>
          </a:xfrm>
          <a:prstGeom prst="rect">
            <a:avLst/>
          </a:prstGeom>
          <a:noFill/>
          <a:extLst>
            <a:ext uri="{909E8E84-426E-40DD-AFC4-6F175D3DCCD1}">
              <a14:hiddenFill xmlns:a14="http://schemas.microsoft.com/office/drawing/2010/main">
                <a:solidFill>
                  <a:srgbClr val="FFFFFF"/>
                </a:solidFill>
              </a14:hiddenFill>
            </a:ext>
          </a:extLst>
        </p:spPr>
      </p:pic>
      <p:sp>
        <p:nvSpPr>
          <p:cNvPr id="17" name="Zástupný symbol pro zápatí 65"/>
          <p:cNvSpPr>
            <a:spLocks noGrp="1"/>
          </p:cNvSpPr>
          <p:nvPr>
            <p:ph type="ftr" sz="quarter" idx="15"/>
          </p:nvPr>
        </p:nvSpPr>
        <p:spPr>
          <a:xfrm>
            <a:off x="180494" y="6593284"/>
            <a:ext cx="8639175" cy="292100"/>
          </a:xfrm>
        </p:spPr>
        <p:txBody>
          <a:bodyPr>
            <a:noAutofit/>
          </a:bodyPr>
          <a:lstStyle/>
          <a:p>
            <a:pPr>
              <a:defRPr/>
            </a:pPr>
            <a:r>
              <a:rPr lang="en-US" sz="1400" cap="small" dirty="0" smtClean="0">
                <a:solidFill>
                  <a:srgbClr val="002060"/>
                </a:solidFill>
                <a:latin typeface="Calibri" panose="020F0502020204030204" pitchFamily="34" charset="0"/>
                <a:cs typeface="Calibri" panose="020F0502020204030204" pitchFamily="34" charset="0"/>
              </a:rPr>
              <a:t>J. </a:t>
            </a:r>
            <a:r>
              <a:rPr lang="en-US" sz="1400" cap="small" dirty="0" err="1" smtClean="0">
                <a:solidFill>
                  <a:srgbClr val="002060"/>
                </a:solidFill>
                <a:latin typeface="Calibri" panose="020F0502020204030204" pitchFamily="34" charset="0"/>
                <a:cs typeface="Calibri" panose="020F0502020204030204" pitchFamily="34" charset="0"/>
              </a:rPr>
              <a:t>Mikšovský</a:t>
            </a:r>
            <a:r>
              <a:rPr lang="en-US" sz="1400" cap="small" dirty="0" smtClean="0">
                <a:solidFill>
                  <a:srgbClr val="002060"/>
                </a:solidFill>
                <a:latin typeface="Calibri" panose="020F0502020204030204" pitchFamily="34" charset="0"/>
                <a:cs typeface="Calibri" panose="020F0502020204030204" pitchFamily="34" charset="0"/>
              </a:rPr>
              <a:t> et al.: Global and local imprints of climate forcings ...         </a:t>
            </a:r>
            <a:r>
              <a:rPr lang="en-US" sz="1400" cap="small" dirty="0" smtClean="0">
                <a:solidFill>
                  <a:srgbClr val="080163"/>
                </a:solidFill>
                <a:latin typeface="Calibri" panose="020F0502020204030204" pitchFamily="34" charset="0"/>
                <a:cs typeface="Calibri" panose="020F0502020204030204" pitchFamily="34" charset="0"/>
              </a:rPr>
              <a:t>http://www.miksovsky.info/SantaFe201</a:t>
            </a:r>
            <a:r>
              <a:rPr lang="cs-CZ" sz="1400" cap="small" dirty="0" smtClean="0">
                <a:solidFill>
                  <a:srgbClr val="080163"/>
                </a:solidFill>
                <a:latin typeface="Calibri" panose="020F0502020204030204" pitchFamily="34" charset="0"/>
                <a:cs typeface="Calibri" panose="020F0502020204030204" pitchFamily="34" charset="0"/>
              </a:rPr>
              <a:t>7</a:t>
            </a:r>
            <a:r>
              <a:rPr lang="en-US" sz="1400" cap="small" dirty="0" smtClean="0">
                <a:solidFill>
                  <a:srgbClr val="080163"/>
                </a:solidFill>
                <a:latin typeface="Calibri" panose="020F0502020204030204" pitchFamily="34" charset="0"/>
                <a:cs typeface="Calibri" panose="020F0502020204030204" pitchFamily="34" charset="0"/>
              </a:rPr>
              <a:t>.</a:t>
            </a:r>
            <a:r>
              <a:rPr lang="en-US" sz="1400" cap="small" dirty="0" err="1" smtClean="0">
                <a:solidFill>
                  <a:srgbClr val="080163"/>
                </a:solidFill>
                <a:latin typeface="Calibri" panose="020F0502020204030204" pitchFamily="34" charset="0"/>
                <a:cs typeface="Calibri" panose="020F0502020204030204" pitchFamily="34" charset="0"/>
              </a:rPr>
              <a:t>pptx</a:t>
            </a:r>
            <a:r>
              <a:rPr lang="en-US" sz="1400" cap="small" dirty="0" smtClean="0">
                <a:solidFill>
                  <a:srgbClr val="002060"/>
                </a:solidFill>
                <a:latin typeface="Calibri" panose="020F0502020204030204" pitchFamily="34" charset="0"/>
                <a:cs typeface="Calibri" panose="020F0502020204030204" pitchFamily="34" charset="0"/>
              </a:rPr>
              <a:t> </a:t>
            </a:r>
            <a:endParaRPr lang="en-US" sz="1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0385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ástupný symbol pro obsah 1"/>
          <p:cNvSpPr txBox="1">
            <a:spLocks/>
          </p:cNvSpPr>
          <p:nvPr/>
        </p:nvSpPr>
        <p:spPr>
          <a:xfrm>
            <a:off x="274639" y="1484313"/>
            <a:ext cx="3505274" cy="4938712"/>
          </a:xfrm>
          <a:prstGeom prst="rect">
            <a:avLst/>
          </a:prstGeom>
        </p:spPr>
        <p:txBody>
          <a:bodyPr>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lgn="just" fontAlgn="auto">
              <a:spcBef>
                <a:spcPts val="0"/>
              </a:spcBef>
              <a:buFont typeface="Arial" pitchFamily="34" charset="0"/>
              <a:buNone/>
              <a:defRPr/>
            </a:pPr>
            <a:endParaRPr lang="en-US" sz="1800" b="1" smtClean="0">
              <a:solidFill>
                <a:schemeClr val="tx1"/>
              </a:solidFill>
              <a:latin typeface="Calibri" pitchFamily="34" charset="0"/>
            </a:endParaRPr>
          </a:p>
        </p:txBody>
      </p:sp>
      <p:cxnSp>
        <p:nvCxnSpPr>
          <p:cNvPr id="48" name="Přímá spojnice 47"/>
          <p:cNvCxnSpPr/>
          <p:nvPr/>
        </p:nvCxnSpPr>
        <p:spPr>
          <a:xfrm>
            <a:off x="257175" y="6597352"/>
            <a:ext cx="8485814"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sp>
        <p:nvSpPr>
          <p:cNvPr id="10" name="Zástupný symbol pro číslo snímku 15"/>
          <p:cNvSpPr>
            <a:spLocks noGrp="1"/>
          </p:cNvSpPr>
          <p:nvPr>
            <p:ph type="sldNum" sz="quarter" idx="16"/>
          </p:nvPr>
        </p:nvSpPr>
        <p:spPr bwMode="auto">
          <a:xfrm>
            <a:off x="8742363" y="6449268"/>
            <a:ext cx="3873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F62EFAD-1AFF-4B12-AA6C-3A34FE77B609}" type="slidenum">
              <a:rPr lang="en-US" altLang="cs-CZ" sz="1800">
                <a:solidFill>
                  <a:srgbClr val="080163"/>
                </a:solidFill>
                <a:latin typeface="Calibri" panose="020F0502020204030204" pitchFamily="34" charset="0"/>
                <a:cs typeface="Calibri" panose="020F0502020204030204" pitchFamily="34" charset="0"/>
              </a:rPr>
              <a:pPr fontAlgn="base">
                <a:spcBef>
                  <a:spcPct val="0"/>
                </a:spcBef>
                <a:spcAft>
                  <a:spcPct val="0"/>
                </a:spcAft>
              </a:pPr>
              <a:t>19</a:t>
            </a:fld>
            <a:endParaRPr lang="en-US" altLang="cs-CZ" sz="1800">
              <a:solidFill>
                <a:srgbClr val="080163"/>
              </a:solidFill>
              <a:latin typeface="Calibri" panose="020F0502020204030204" pitchFamily="34" charset="0"/>
              <a:cs typeface="Calibri" panose="020F0502020204030204" pitchFamily="34" charset="0"/>
            </a:endParaRPr>
          </a:p>
        </p:txBody>
      </p:sp>
      <p:cxnSp>
        <p:nvCxnSpPr>
          <p:cNvPr id="13" name="Přímá spojnice 12"/>
          <p:cNvCxnSpPr/>
          <p:nvPr/>
        </p:nvCxnSpPr>
        <p:spPr>
          <a:xfrm>
            <a:off x="257175" y="260648"/>
            <a:ext cx="8037857"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sp>
        <p:nvSpPr>
          <p:cNvPr id="14" name="Obdélník 13"/>
          <p:cNvSpPr/>
          <p:nvPr/>
        </p:nvSpPr>
        <p:spPr>
          <a:xfrm>
            <a:off x="6228184" y="-27384"/>
            <a:ext cx="2066848" cy="307777"/>
          </a:xfrm>
          <a:prstGeom prst="rect">
            <a:avLst/>
          </a:prstGeom>
        </p:spPr>
        <p:txBody>
          <a:bodyPr wrap="none">
            <a:spAutoFit/>
          </a:bodyPr>
          <a:lstStyle/>
          <a:p>
            <a:pPr algn="r"/>
            <a:r>
              <a:rPr lang="en-US" sz="1400" b="1" cap="small" smtClean="0">
                <a:solidFill>
                  <a:srgbClr val="002060"/>
                </a:solidFill>
                <a:latin typeface="Calibri" panose="020F0502020204030204" pitchFamily="34" charset="0"/>
                <a:cs typeface="Calibri" panose="020F0502020204030204" pitchFamily="34" charset="0"/>
              </a:rPr>
              <a:t>Charles University Prague</a:t>
            </a:r>
            <a:endParaRPr lang="en-US" sz="1400" b="1">
              <a:solidFill>
                <a:srgbClr val="002060"/>
              </a:solidFill>
              <a:latin typeface="Calibri" panose="020F0502020204030204" pitchFamily="34" charset="0"/>
              <a:cs typeface="Calibri" panose="020F0502020204030204" pitchFamily="34" charset="0"/>
            </a:endParaRPr>
          </a:p>
        </p:txBody>
      </p:sp>
      <p:pic>
        <p:nvPicPr>
          <p:cNvPr id="15" name="Picture 2" descr="F:\_Documents\Graphics\LOGO-KMOP-MFF-UK\logo-UK-cutou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44624"/>
            <a:ext cx="709028" cy="709028"/>
          </a:xfrm>
          <a:prstGeom prst="rect">
            <a:avLst/>
          </a:prstGeom>
          <a:noFill/>
          <a:effectLst>
            <a:outerShdw blurRad="25400" dist="12700" dir="2700000" algn="tl" rotWithShape="0">
              <a:prstClr val="black">
                <a:alpha val="40000"/>
              </a:prstClr>
            </a:outerShdw>
          </a:effectLst>
          <a:extLst/>
        </p:spPr>
      </p:pic>
      <p:sp>
        <p:nvSpPr>
          <p:cNvPr id="16" name="Obdélník 15"/>
          <p:cNvSpPr/>
          <p:nvPr/>
        </p:nvSpPr>
        <p:spPr>
          <a:xfrm>
            <a:off x="139232" y="2708920"/>
            <a:ext cx="8825255" cy="666849"/>
          </a:xfrm>
          <a:prstGeom prst="rect">
            <a:avLst/>
          </a:prstGeom>
          <a:solidFill>
            <a:schemeClr val="bg1"/>
          </a:solidFill>
          <a:ln>
            <a:noFill/>
          </a:ln>
        </p:spPr>
        <p:txBody>
          <a:bodyPr wrap="square">
            <a:spAutoFit/>
          </a:bodyPr>
          <a:lstStyle/>
          <a:p>
            <a:pPr algn="ctr"/>
            <a:r>
              <a:rPr lang="cs-CZ" sz="1400" smtClean="0">
                <a:solidFill>
                  <a:srgbClr val="000000"/>
                </a:solidFill>
                <a:latin typeface="Calibri" panose="020F0502020204030204" pitchFamily="34" charset="0"/>
                <a:cs typeface="Calibri" panose="020F0502020204030204" pitchFamily="34" charset="0"/>
              </a:rPr>
              <a:t>Difference (°C) between temperature responses to North Atlantic Osc. index calculated for the </a:t>
            </a:r>
            <a:r>
              <a:rPr lang="cs-CZ" sz="1400" b="1" smtClean="0">
                <a:solidFill>
                  <a:srgbClr val="000000"/>
                </a:solidFill>
                <a:latin typeface="Calibri" panose="020F0502020204030204" pitchFamily="34" charset="0"/>
                <a:cs typeface="Calibri" panose="020F0502020204030204" pitchFamily="34" charset="0"/>
              </a:rPr>
              <a:t>NAO-</a:t>
            </a:r>
            <a:r>
              <a:rPr lang="cs-CZ" sz="1400" smtClean="0">
                <a:solidFill>
                  <a:srgbClr val="000000"/>
                </a:solidFill>
                <a:latin typeface="Calibri" panose="020F0502020204030204" pitchFamily="34" charset="0"/>
                <a:cs typeface="Calibri" panose="020F0502020204030204" pitchFamily="34" charset="0"/>
              </a:rPr>
              <a:t> and </a:t>
            </a:r>
            <a:r>
              <a:rPr lang="cs-CZ" sz="1400" b="1" smtClean="0">
                <a:solidFill>
                  <a:srgbClr val="000000"/>
                </a:solidFill>
                <a:latin typeface="Calibri" panose="020F0502020204030204" pitchFamily="34" charset="0"/>
                <a:cs typeface="Calibri" panose="020F0502020204030204" pitchFamily="34" charset="0"/>
              </a:rPr>
              <a:t>NAO+</a:t>
            </a:r>
            <a:r>
              <a:rPr lang="cs-CZ" sz="1400" smtClean="0">
                <a:solidFill>
                  <a:srgbClr val="000000"/>
                </a:solidFill>
                <a:latin typeface="Calibri" panose="020F0502020204030204" pitchFamily="34" charset="0"/>
                <a:cs typeface="Calibri" panose="020F0502020204030204" pitchFamily="34" charset="0"/>
              </a:rPr>
              <a:t> phases</a:t>
            </a:r>
          </a:p>
          <a:p>
            <a:pPr algn="ctr"/>
            <a:r>
              <a:rPr lang="cs-CZ" sz="1400" smtClean="0">
                <a:solidFill>
                  <a:srgbClr val="000000"/>
                </a:solidFill>
                <a:latin typeface="Calibri" panose="020F0502020204030204" pitchFamily="34" charset="0"/>
                <a:cs typeface="Calibri" panose="020F0502020204030204" pitchFamily="34" charset="0"/>
              </a:rPr>
              <a:t>(</a:t>
            </a:r>
            <a:r>
              <a:rPr lang="cs-CZ" sz="1400" b="1" smtClean="0">
                <a:solidFill>
                  <a:srgbClr val="000000"/>
                </a:solidFill>
                <a:latin typeface="Calibri" panose="020F0502020204030204" pitchFamily="34" charset="0"/>
                <a:cs typeface="Calibri" panose="020F0502020204030204" pitchFamily="34" charset="0"/>
              </a:rPr>
              <a:t>hatching:</a:t>
            </a:r>
            <a:r>
              <a:rPr lang="cs-CZ" sz="1400" smtClean="0">
                <a:solidFill>
                  <a:srgbClr val="000000"/>
                </a:solidFill>
                <a:latin typeface="Calibri" panose="020F0502020204030204" pitchFamily="34" charset="0"/>
                <a:cs typeface="Calibri" panose="020F0502020204030204" pitchFamily="34" charset="0"/>
              </a:rPr>
              <a:t> differences exceeding 2x standard deviation of the response estimates)</a:t>
            </a:r>
          </a:p>
          <a:p>
            <a:pPr algn="ctr"/>
            <a:endParaRPr lang="en-US" sz="1400" baseline="30000">
              <a:solidFill>
                <a:srgbClr val="000000"/>
              </a:solidFill>
              <a:latin typeface="Calibri" panose="020F0502020204030204" pitchFamily="34" charset="0"/>
              <a:cs typeface="Calibri" panose="020F0502020204030204" pitchFamily="34" charset="0"/>
            </a:endParaRPr>
          </a:p>
        </p:txBody>
      </p:sp>
      <p:pic>
        <p:nvPicPr>
          <p:cNvPr id="5122" name="Picture 2" descr="G:\_Analyses\MATELO\PROGRAMS\MLR_to_LLM\DATA-RESULTS-GLOBAL-FORCING\_VISUALIZATION\NAO-difference-to-sigma-nonfilter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682" y="3224454"/>
            <a:ext cx="8722800" cy="3328026"/>
          </a:xfrm>
          <a:prstGeom prst="rect">
            <a:avLst/>
          </a:prstGeom>
          <a:noFill/>
          <a:extLst>
            <a:ext uri="{909E8E84-426E-40DD-AFC4-6F175D3DCCD1}">
              <a14:hiddenFill xmlns:a14="http://schemas.microsoft.com/office/drawing/2010/main">
                <a:solidFill>
                  <a:srgbClr val="FFFFFF"/>
                </a:solidFill>
              </a14:hiddenFill>
            </a:ext>
          </a:extLst>
        </p:spPr>
      </p:pic>
      <p:sp>
        <p:nvSpPr>
          <p:cNvPr id="19" name="Nadpis 2"/>
          <p:cNvSpPr>
            <a:spLocks noGrp="1"/>
          </p:cNvSpPr>
          <p:nvPr>
            <p:ph type="title"/>
          </p:nvPr>
        </p:nvSpPr>
        <p:spPr>
          <a:xfrm>
            <a:off x="323528" y="345976"/>
            <a:ext cx="8612510" cy="1066800"/>
          </a:xfrm>
          <a:effectLst>
            <a:outerShdw blurRad="63500" dist="25400" dir="2700000" algn="tl" rotWithShape="0">
              <a:prstClr val="black">
                <a:alpha val="50000"/>
              </a:prstClr>
            </a:outerShdw>
          </a:effectLst>
        </p:spPr>
        <p:txBody>
          <a:bodyPr>
            <a:normAutofit fontScale="90000"/>
          </a:bodyPr>
          <a:lstStyle/>
          <a:p>
            <a:pPr fontAlgn="auto">
              <a:spcAft>
                <a:spcPts val="0"/>
              </a:spcAft>
              <a:defRPr/>
            </a:pPr>
            <a:r>
              <a:rPr lang="en-US" b="1" smtClean="0">
                <a:solidFill>
                  <a:srgbClr val="000000"/>
                </a:solidFill>
                <a:latin typeface="Calibri" pitchFamily="34" charset="0"/>
              </a:rPr>
              <a:t/>
            </a:r>
            <a:br>
              <a:rPr lang="en-US" b="1" smtClean="0">
                <a:solidFill>
                  <a:srgbClr val="000000"/>
                </a:solidFill>
                <a:latin typeface="Calibri" pitchFamily="34" charset="0"/>
              </a:rPr>
            </a:br>
            <a:r>
              <a:rPr lang="cs-CZ" smtClean="0">
                <a:solidFill>
                  <a:srgbClr val="000000"/>
                </a:solidFill>
                <a:latin typeface="Calibri" pitchFamily="34" charset="0"/>
              </a:rPr>
              <a:t>Deviations from linearity</a:t>
            </a:r>
            <a:r>
              <a:rPr lang="en-US" smtClean="0">
                <a:solidFill>
                  <a:srgbClr val="000000"/>
                </a:solidFill>
                <a:latin typeface="Calibri" pitchFamily="34" charset="0"/>
              </a:rPr>
              <a:t>:</a:t>
            </a:r>
            <a:r>
              <a:rPr lang="en-US" b="1" smtClean="0">
                <a:solidFill>
                  <a:srgbClr val="000000"/>
                </a:solidFill>
                <a:latin typeface="Calibri" pitchFamily="34" charset="0"/>
              </a:rPr>
              <a:t/>
            </a:r>
            <a:br>
              <a:rPr lang="en-US" b="1" smtClean="0">
                <a:solidFill>
                  <a:srgbClr val="000000"/>
                </a:solidFill>
                <a:latin typeface="Calibri" pitchFamily="34" charset="0"/>
              </a:rPr>
            </a:br>
            <a:r>
              <a:rPr lang="cs-CZ" b="1" smtClean="0">
                <a:solidFill>
                  <a:srgbClr val="000000"/>
                </a:solidFill>
                <a:latin typeface="Calibri" pitchFamily="34" charset="0"/>
              </a:rPr>
              <a:t>North Atlantic Oscillation imprint in temperature</a:t>
            </a:r>
            <a:endParaRPr lang="en-US" b="1">
              <a:solidFill>
                <a:srgbClr val="000000"/>
              </a:solidFill>
              <a:latin typeface="Calibri" pitchFamily="34" charset="0"/>
            </a:endParaRPr>
          </a:p>
        </p:txBody>
      </p:sp>
      <p:sp>
        <p:nvSpPr>
          <p:cNvPr id="20" name="Zástupný symbol pro zápatí 65"/>
          <p:cNvSpPr>
            <a:spLocks noGrp="1"/>
          </p:cNvSpPr>
          <p:nvPr>
            <p:ph type="ftr" sz="quarter" idx="15"/>
          </p:nvPr>
        </p:nvSpPr>
        <p:spPr>
          <a:xfrm>
            <a:off x="180494" y="6593284"/>
            <a:ext cx="8639175" cy="292100"/>
          </a:xfrm>
        </p:spPr>
        <p:txBody>
          <a:bodyPr>
            <a:noAutofit/>
          </a:bodyPr>
          <a:lstStyle/>
          <a:p>
            <a:pPr>
              <a:defRPr/>
            </a:pPr>
            <a:r>
              <a:rPr lang="en-US" sz="1400" cap="small" dirty="0" smtClean="0">
                <a:solidFill>
                  <a:srgbClr val="002060"/>
                </a:solidFill>
                <a:latin typeface="Calibri" panose="020F0502020204030204" pitchFamily="34" charset="0"/>
                <a:cs typeface="Calibri" panose="020F0502020204030204" pitchFamily="34" charset="0"/>
              </a:rPr>
              <a:t>J. </a:t>
            </a:r>
            <a:r>
              <a:rPr lang="en-US" sz="1400" cap="small" dirty="0" err="1" smtClean="0">
                <a:solidFill>
                  <a:srgbClr val="002060"/>
                </a:solidFill>
                <a:latin typeface="Calibri" panose="020F0502020204030204" pitchFamily="34" charset="0"/>
                <a:cs typeface="Calibri" panose="020F0502020204030204" pitchFamily="34" charset="0"/>
              </a:rPr>
              <a:t>Mikšovský</a:t>
            </a:r>
            <a:r>
              <a:rPr lang="en-US" sz="1400" cap="small" dirty="0" smtClean="0">
                <a:solidFill>
                  <a:srgbClr val="002060"/>
                </a:solidFill>
                <a:latin typeface="Calibri" panose="020F0502020204030204" pitchFamily="34" charset="0"/>
                <a:cs typeface="Calibri" panose="020F0502020204030204" pitchFamily="34" charset="0"/>
              </a:rPr>
              <a:t> et al.: </a:t>
            </a:r>
            <a:r>
              <a:rPr lang="cs-CZ" sz="1400" cap="small" dirty="0" err="1" smtClean="0">
                <a:solidFill>
                  <a:srgbClr val="002060"/>
                </a:solidFill>
                <a:latin typeface="Calibri" panose="020F0502020204030204" pitchFamily="34" charset="0"/>
                <a:cs typeface="Calibri" panose="020F0502020204030204" pitchFamily="34" charset="0"/>
              </a:rPr>
              <a:t>Global</a:t>
            </a:r>
            <a:r>
              <a:rPr lang="cs-CZ" sz="1400" cap="small" dirty="0" smtClean="0">
                <a:solidFill>
                  <a:srgbClr val="002060"/>
                </a:solidFill>
                <a:latin typeface="Calibri" panose="020F0502020204030204" pitchFamily="34" charset="0"/>
                <a:cs typeface="Calibri" panose="020F0502020204030204" pitchFamily="34" charset="0"/>
              </a:rPr>
              <a:t> and </a:t>
            </a:r>
            <a:r>
              <a:rPr lang="cs-CZ" sz="1400" cap="small" dirty="0" err="1" smtClean="0">
                <a:solidFill>
                  <a:srgbClr val="002060"/>
                </a:solidFill>
                <a:latin typeface="Calibri" panose="020F0502020204030204" pitchFamily="34" charset="0"/>
                <a:cs typeface="Calibri" panose="020F0502020204030204" pitchFamily="34" charset="0"/>
              </a:rPr>
              <a:t>local</a:t>
            </a:r>
            <a:r>
              <a:rPr lang="cs-CZ" sz="1400" cap="small" dirty="0" smtClean="0">
                <a:solidFill>
                  <a:srgbClr val="002060"/>
                </a:solidFill>
                <a:latin typeface="Calibri" panose="020F0502020204030204" pitchFamily="34" charset="0"/>
                <a:cs typeface="Calibri" panose="020F0502020204030204" pitchFamily="34" charset="0"/>
              </a:rPr>
              <a:t> </a:t>
            </a:r>
            <a:r>
              <a:rPr lang="cs-CZ" sz="1400" cap="small" dirty="0" err="1" smtClean="0">
                <a:solidFill>
                  <a:srgbClr val="002060"/>
                </a:solidFill>
                <a:latin typeface="Calibri" panose="020F0502020204030204" pitchFamily="34" charset="0"/>
                <a:cs typeface="Calibri" panose="020F0502020204030204" pitchFamily="34" charset="0"/>
              </a:rPr>
              <a:t>imprints</a:t>
            </a:r>
            <a:r>
              <a:rPr lang="cs-CZ" sz="1400" cap="small" dirty="0" smtClean="0">
                <a:solidFill>
                  <a:srgbClr val="002060"/>
                </a:solidFill>
                <a:latin typeface="Calibri" panose="020F0502020204030204" pitchFamily="34" charset="0"/>
                <a:cs typeface="Calibri" panose="020F0502020204030204" pitchFamily="34" charset="0"/>
              </a:rPr>
              <a:t> </a:t>
            </a:r>
            <a:r>
              <a:rPr lang="cs-CZ" sz="1400" cap="small" dirty="0" err="1" smtClean="0">
                <a:solidFill>
                  <a:srgbClr val="002060"/>
                </a:solidFill>
                <a:latin typeface="Calibri" panose="020F0502020204030204" pitchFamily="34" charset="0"/>
                <a:cs typeface="Calibri" panose="020F0502020204030204" pitchFamily="34" charset="0"/>
              </a:rPr>
              <a:t>of</a:t>
            </a:r>
            <a:r>
              <a:rPr lang="cs-CZ" sz="1400" cap="small" dirty="0" smtClean="0">
                <a:solidFill>
                  <a:srgbClr val="002060"/>
                </a:solidFill>
                <a:latin typeface="Calibri" panose="020F0502020204030204" pitchFamily="34" charset="0"/>
                <a:cs typeface="Calibri" panose="020F0502020204030204" pitchFamily="34" charset="0"/>
              </a:rPr>
              <a:t> </a:t>
            </a:r>
            <a:r>
              <a:rPr lang="cs-CZ" sz="1400" cap="small" dirty="0" err="1" smtClean="0">
                <a:solidFill>
                  <a:srgbClr val="002060"/>
                </a:solidFill>
                <a:latin typeface="Calibri" panose="020F0502020204030204" pitchFamily="34" charset="0"/>
                <a:cs typeface="Calibri" panose="020F0502020204030204" pitchFamily="34" charset="0"/>
              </a:rPr>
              <a:t>climate</a:t>
            </a:r>
            <a:r>
              <a:rPr lang="cs-CZ" sz="1400" cap="small" dirty="0" smtClean="0">
                <a:solidFill>
                  <a:srgbClr val="002060"/>
                </a:solidFill>
                <a:latin typeface="Calibri" panose="020F0502020204030204" pitchFamily="34" charset="0"/>
                <a:cs typeface="Calibri" panose="020F0502020204030204" pitchFamily="34" charset="0"/>
              </a:rPr>
              <a:t> forcings ...         </a:t>
            </a:r>
            <a:r>
              <a:rPr lang="en-US" sz="1400" cap="small" dirty="0" smtClean="0">
                <a:solidFill>
                  <a:srgbClr val="080163"/>
                </a:solidFill>
                <a:latin typeface="Calibri" panose="020F0502020204030204" pitchFamily="34" charset="0"/>
                <a:cs typeface="Calibri" panose="020F0502020204030204" pitchFamily="34" charset="0"/>
              </a:rPr>
              <a:t>http</a:t>
            </a:r>
            <a:r>
              <a:rPr lang="en-US" sz="1400" cap="small" dirty="0">
                <a:solidFill>
                  <a:srgbClr val="080163"/>
                </a:solidFill>
                <a:latin typeface="Calibri" panose="020F0502020204030204" pitchFamily="34" charset="0"/>
                <a:cs typeface="Calibri" panose="020F0502020204030204" pitchFamily="34" charset="0"/>
              </a:rPr>
              <a:t>://www.miksovsky.info/</a:t>
            </a:r>
            <a:r>
              <a:rPr lang="cs-CZ" sz="1400" cap="small" dirty="0" err="1">
                <a:solidFill>
                  <a:srgbClr val="080163"/>
                </a:solidFill>
                <a:latin typeface="Calibri" panose="020F0502020204030204" pitchFamily="34" charset="0"/>
                <a:cs typeface="Calibri" panose="020F0502020204030204" pitchFamily="34" charset="0"/>
              </a:rPr>
              <a:t>SantaFe</a:t>
            </a:r>
            <a:r>
              <a:rPr lang="en-US" sz="1400" cap="small" dirty="0" smtClean="0">
                <a:solidFill>
                  <a:srgbClr val="080163"/>
                </a:solidFill>
                <a:latin typeface="Calibri" panose="020F0502020204030204" pitchFamily="34" charset="0"/>
                <a:cs typeface="Calibri" panose="020F0502020204030204" pitchFamily="34" charset="0"/>
              </a:rPr>
              <a:t>201</a:t>
            </a:r>
            <a:r>
              <a:rPr lang="cs-CZ" sz="1400" cap="small" dirty="0" smtClean="0">
                <a:solidFill>
                  <a:srgbClr val="080163"/>
                </a:solidFill>
                <a:latin typeface="Calibri" panose="020F0502020204030204" pitchFamily="34" charset="0"/>
                <a:cs typeface="Calibri" panose="020F0502020204030204" pitchFamily="34" charset="0"/>
              </a:rPr>
              <a:t>7</a:t>
            </a:r>
            <a:r>
              <a:rPr lang="en-US" sz="1400" cap="small" dirty="0" smtClean="0">
                <a:solidFill>
                  <a:srgbClr val="080163"/>
                </a:solidFill>
                <a:latin typeface="Calibri" panose="020F0502020204030204" pitchFamily="34" charset="0"/>
                <a:cs typeface="Calibri" panose="020F0502020204030204" pitchFamily="34" charset="0"/>
              </a:rPr>
              <a:t>.</a:t>
            </a:r>
            <a:r>
              <a:rPr lang="en-US" sz="1400" cap="small" dirty="0" err="1" smtClean="0">
                <a:solidFill>
                  <a:srgbClr val="080163"/>
                </a:solidFill>
                <a:latin typeface="Calibri" panose="020F0502020204030204" pitchFamily="34" charset="0"/>
                <a:cs typeface="Calibri" panose="020F0502020204030204" pitchFamily="34" charset="0"/>
              </a:rPr>
              <a:t>pptx</a:t>
            </a:r>
            <a:r>
              <a:rPr lang="cs-CZ" sz="1400" cap="small" dirty="0" smtClean="0">
                <a:solidFill>
                  <a:srgbClr val="002060"/>
                </a:solidFill>
                <a:latin typeface="Calibri" panose="020F0502020204030204" pitchFamily="34" charset="0"/>
                <a:cs typeface="Calibri" panose="020F0502020204030204" pitchFamily="34" charset="0"/>
              </a:rPr>
              <a:t> </a:t>
            </a:r>
            <a:endParaRPr lang="en-US" sz="1400" dirty="0">
              <a:solidFill>
                <a:srgbClr val="002060"/>
              </a:solidFill>
              <a:latin typeface="Calibri" panose="020F0502020204030204" pitchFamily="34" charset="0"/>
              <a:cs typeface="Calibri" panose="020F0502020204030204" pitchFamily="34" charset="0"/>
            </a:endParaRPr>
          </a:p>
        </p:txBody>
      </p:sp>
      <p:sp>
        <p:nvSpPr>
          <p:cNvPr id="17" name="Zástupný symbol pro obsah 1"/>
          <p:cNvSpPr txBox="1">
            <a:spLocks/>
          </p:cNvSpPr>
          <p:nvPr/>
        </p:nvSpPr>
        <p:spPr>
          <a:xfrm>
            <a:off x="325438" y="1628800"/>
            <a:ext cx="8062986" cy="1152128"/>
          </a:xfrm>
          <a:prstGeom prst="rect">
            <a:avLst/>
          </a:prstGeom>
        </p:spPr>
        <p:txBody>
          <a:bodyPr>
            <a:no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lgn="just" fontAlgn="auto">
              <a:spcBef>
                <a:spcPts val="0"/>
              </a:spcBef>
              <a:buNone/>
              <a:defRPr/>
            </a:pPr>
            <a:r>
              <a:rPr lang="en-US" sz="1800" dirty="0" smtClean="0">
                <a:solidFill>
                  <a:srgbClr val="000000"/>
                </a:solidFill>
                <a:latin typeface="Calibri" panose="020F0502020204030204" pitchFamily="34" charset="0"/>
                <a:cs typeface="Calibri" panose="020F0502020204030204" pitchFamily="34" charset="0"/>
              </a:rPr>
              <a:t>Linear approach justified quite well in most of Europe and Atlantic, but less appropriate in some regions further from the center of NAO's influence (namely east coast of north America, sub-Saharan Africa, Siberia)  </a:t>
            </a:r>
          </a:p>
          <a:p>
            <a:pPr marL="0" indent="0" algn="just" fontAlgn="auto">
              <a:spcBef>
                <a:spcPts val="0"/>
              </a:spcBef>
              <a:buNone/>
              <a:defRPr/>
            </a:pPr>
            <a:endParaRPr lang="en-US" sz="18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0682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ovéPole 3"/>
          <p:cNvSpPr txBox="1">
            <a:spLocks noChangeArrowheads="1"/>
          </p:cNvSpPr>
          <p:nvPr/>
        </p:nvSpPr>
        <p:spPr bwMode="auto">
          <a:xfrm>
            <a:off x="34925" y="6600825"/>
            <a:ext cx="22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r>
              <a:rPr lang="en-US" altLang="cs-CZ" sz="1300" b="1">
                <a:latin typeface="Calibri" panose="020F0502020204030204" pitchFamily="34" charset="0"/>
                <a:cs typeface="Calibri" panose="020F0502020204030204" pitchFamily="34" charset="0"/>
              </a:rPr>
              <a:t> </a:t>
            </a:r>
          </a:p>
        </p:txBody>
      </p:sp>
      <p:sp>
        <p:nvSpPr>
          <p:cNvPr id="8200" name="Zástupný symbol pro číslo snímku 15"/>
          <p:cNvSpPr>
            <a:spLocks noGrp="1"/>
          </p:cNvSpPr>
          <p:nvPr>
            <p:ph type="sldNum" sz="quarter" idx="16"/>
          </p:nvPr>
        </p:nvSpPr>
        <p:spPr bwMode="auto">
          <a:xfrm>
            <a:off x="8742363" y="6449268"/>
            <a:ext cx="3873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F62EFAD-1AFF-4B12-AA6C-3A34FE77B609}" type="slidenum">
              <a:rPr lang="en-US" altLang="cs-CZ" sz="1800">
                <a:solidFill>
                  <a:srgbClr val="080163"/>
                </a:solidFill>
                <a:latin typeface="Calibri" panose="020F0502020204030204" pitchFamily="34" charset="0"/>
                <a:cs typeface="Calibri" panose="020F0502020204030204" pitchFamily="34" charset="0"/>
              </a:rPr>
              <a:pPr fontAlgn="base">
                <a:spcBef>
                  <a:spcPct val="0"/>
                </a:spcBef>
                <a:spcAft>
                  <a:spcPct val="0"/>
                </a:spcAft>
              </a:pPr>
              <a:t>2</a:t>
            </a:fld>
            <a:endParaRPr lang="en-US" altLang="cs-CZ" sz="1800">
              <a:solidFill>
                <a:srgbClr val="080163"/>
              </a:solidFill>
              <a:latin typeface="Calibri" panose="020F0502020204030204" pitchFamily="34" charset="0"/>
              <a:cs typeface="Calibri" panose="020F0502020204030204" pitchFamily="34" charset="0"/>
            </a:endParaRPr>
          </a:p>
        </p:txBody>
      </p:sp>
      <p:cxnSp>
        <p:nvCxnSpPr>
          <p:cNvPr id="28" name="Přímá spojnice 27"/>
          <p:cNvCxnSpPr/>
          <p:nvPr/>
        </p:nvCxnSpPr>
        <p:spPr>
          <a:xfrm>
            <a:off x="257175" y="6597352"/>
            <a:ext cx="8485814"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257175" y="260648"/>
            <a:ext cx="8037857"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sp>
        <p:nvSpPr>
          <p:cNvPr id="12" name="Obdélník 11"/>
          <p:cNvSpPr/>
          <p:nvPr/>
        </p:nvSpPr>
        <p:spPr>
          <a:xfrm>
            <a:off x="6228184" y="-27384"/>
            <a:ext cx="2066848" cy="307777"/>
          </a:xfrm>
          <a:prstGeom prst="rect">
            <a:avLst/>
          </a:prstGeom>
        </p:spPr>
        <p:txBody>
          <a:bodyPr wrap="none">
            <a:spAutoFit/>
          </a:bodyPr>
          <a:lstStyle/>
          <a:p>
            <a:pPr algn="r"/>
            <a:r>
              <a:rPr lang="en-US" sz="1400" b="1" cap="small" dirty="0" smtClean="0">
                <a:solidFill>
                  <a:srgbClr val="002060"/>
                </a:solidFill>
                <a:latin typeface="Calibri" panose="020F0502020204030204" pitchFamily="34" charset="0"/>
                <a:cs typeface="Calibri" panose="020F0502020204030204" pitchFamily="34" charset="0"/>
              </a:rPr>
              <a:t>Charles University Prague</a:t>
            </a:r>
            <a:endParaRPr lang="en-US" sz="1400" b="1" dirty="0">
              <a:solidFill>
                <a:srgbClr val="002060"/>
              </a:solidFill>
              <a:latin typeface="Calibri" panose="020F0502020204030204" pitchFamily="34" charset="0"/>
              <a:cs typeface="Calibri" panose="020F0502020204030204" pitchFamily="34" charset="0"/>
            </a:endParaRPr>
          </a:p>
        </p:txBody>
      </p:sp>
      <p:pic>
        <p:nvPicPr>
          <p:cNvPr id="13" name="Picture 2" descr="F:\_Documents\Graphics\LOGO-KMOP-MFF-UK\logo-UK-cutou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44624"/>
            <a:ext cx="709028" cy="709028"/>
          </a:xfrm>
          <a:prstGeom prst="rect">
            <a:avLst/>
          </a:prstGeom>
          <a:noFill/>
          <a:effectLst>
            <a:outerShdw blurRad="25400" dist="12700" dir="2700000" algn="tl" rotWithShape="0">
              <a:prstClr val="black">
                <a:alpha val="40000"/>
              </a:prstClr>
            </a:outerShdw>
          </a:effectLst>
          <a:extLst/>
        </p:spPr>
      </p:pic>
      <p:grpSp>
        <p:nvGrpSpPr>
          <p:cNvPr id="24" name="Skupina 23"/>
          <p:cNvGrpSpPr/>
          <p:nvPr/>
        </p:nvGrpSpPr>
        <p:grpSpPr>
          <a:xfrm>
            <a:off x="1259632" y="4988393"/>
            <a:ext cx="6192688" cy="1505128"/>
            <a:chOff x="792083" y="3059187"/>
            <a:chExt cx="4511832" cy="1004093"/>
          </a:xfrm>
        </p:grpSpPr>
        <p:sp>
          <p:nvSpPr>
            <p:cNvPr id="25" name="Obdélník 24"/>
            <p:cNvSpPr/>
            <p:nvPr/>
          </p:nvSpPr>
          <p:spPr>
            <a:xfrm>
              <a:off x="792083" y="3059187"/>
              <a:ext cx="4511832" cy="1004093"/>
            </a:xfrm>
            <a:prstGeom prst="rect">
              <a:avLst/>
            </a:prstGeom>
            <a:solidFill>
              <a:srgbClr val="0070C0"/>
            </a:solidFill>
            <a:ln>
              <a:solidFill>
                <a:srgbClr val="00206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bdélník 25"/>
            <p:cNvSpPr/>
            <p:nvPr/>
          </p:nvSpPr>
          <p:spPr>
            <a:xfrm>
              <a:off x="792083" y="3277398"/>
              <a:ext cx="4511832" cy="542210"/>
            </a:xfrm>
            <a:prstGeom prst="rect">
              <a:avLst/>
            </a:prstGeom>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en-US" sz="700" b="1" cap="small" smtClean="0">
                <a:solidFill>
                  <a:srgbClr val="FFFFCC"/>
                </a:solidFill>
                <a:latin typeface="Calibri" panose="020F0502020204030204" pitchFamily="34" charset="0"/>
                <a:cs typeface="Calibri" panose="020F0502020204030204" pitchFamily="34" charset="0"/>
              </a:endParaRPr>
            </a:p>
            <a:p>
              <a:pPr lvl="0" algn="ctr" defTabSz="844550">
                <a:lnSpc>
                  <a:spcPct val="90000"/>
                </a:lnSpc>
                <a:spcBef>
                  <a:spcPct val="0"/>
                </a:spcBef>
                <a:spcAft>
                  <a:spcPct val="35000"/>
                </a:spcAft>
              </a:pPr>
              <a:r>
                <a:rPr lang="en-US" sz="1900" b="1" cap="small" smtClean="0">
                  <a:solidFill>
                    <a:srgbClr val="FFFFCC"/>
                  </a:solidFill>
                  <a:latin typeface="Calibri" panose="020F0502020204030204" pitchFamily="34" charset="0"/>
                  <a:cs typeface="Calibri" panose="020F0502020204030204" pitchFamily="34" charset="0"/>
                </a:rPr>
                <a:t>Transition to nonlinear techniques?</a:t>
              </a:r>
            </a:p>
            <a:p>
              <a:pPr lvl="0" algn="ctr" defTabSz="844550">
                <a:lnSpc>
                  <a:spcPct val="90000"/>
                </a:lnSpc>
                <a:spcBef>
                  <a:spcPct val="0"/>
                </a:spcBef>
                <a:spcAft>
                  <a:spcPct val="35000"/>
                </a:spcAft>
              </a:pPr>
              <a:r>
                <a:rPr lang="en-US" sz="1900" smtClean="0">
                  <a:solidFill>
                    <a:srgbClr val="FFFFCC"/>
                  </a:solidFill>
                  <a:latin typeface="Calibri" panose="020F0502020204030204" pitchFamily="34" charset="0"/>
                  <a:cs typeface="Calibri" panose="020F0502020204030204" pitchFamily="34" charset="0"/>
                </a:rPr>
                <a:t>Deviations from linearity related to individual predictors</a:t>
              </a:r>
            </a:p>
            <a:p>
              <a:pPr lvl="0" algn="ctr" defTabSz="844550">
                <a:lnSpc>
                  <a:spcPct val="90000"/>
                </a:lnSpc>
                <a:spcBef>
                  <a:spcPct val="0"/>
                </a:spcBef>
                <a:spcAft>
                  <a:spcPct val="35000"/>
                </a:spcAft>
              </a:pPr>
              <a:r>
                <a:rPr lang="en-US" sz="1900" smtClean="0">
                  <a:solidFill>
                    <a:srgbClr val="FFFFCC"/>
                  </a:solidFill>
                  <a:latin typeface="Calibri" panose="020F0502020204030204" pitchFamily="34" charset="0"/>
                  <a:cs typeface="Calibri" panose="020F0502020204030204" pitchFamily="34" charset="0"/>
                </a:rPr>
                <a:t>Spatial patterns of nonlinearity</a:t>
              </a:r>
            </a:p>
          </p:txBody>
        </p:sp>
      </p:grpSp>
      <p:grpSp>
        <p:nvGrpSpPr>
          <p:cNvPr id="31" name="Skupina 30"/>
          <p:cNvGrpSpPr/>
          <p:nvPr/>
        </p:nvGrpSpPr>
        <p:grpSpPr>
          <a:xfrm>
            <a:off x="4427984" y="562762"/>
            <a:ext cx="3528392" cy="994030"/>
            <a:chOff x="792083" y="3059187"/>
            <a:chExt cx="4511832" cy="1004093"/>
          </a:xfrm>
        </p:grpSpPr>
        <p:sp>
          <p:nvSpPr>
            <p:cNvPr id="32" name="Obdélník 31"/>
            <p:cNvSpPr/>
            <p:nvPr/>
          </p:nvSpPr>
          <p:spPr>
            <a:xfrm>
              <a:off x="792083" y="3059187"/>
              <a:ext cx="4511832" cy="1004093"/>
            </a:xfrm>
            <a:prstGeom prst="rect">
              <a:avLst/>
            </a:prstGeom>
            <a:solidFill>
              <a:srgbClr val="0070C0"/>
            </a:solidFill>
            <a:ln>
              <a:solidFill>
                <a:srgbClr val="00206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Obdélník 32"/>
            <p:cNvSpPr/>
            <p:nvPr/>
          </p:nvSpPr>
          <p:spPr>
            <a:xfrm>
              <a:off x="792083" y="3277398"/>
              <a:ext cx="4511832" cy="542210"/>
            </a:xfrm>
            <a:prstGeom prst="rect">
              <a:avLst/>
            </a:prstGeom>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2000" b="1" kern="1200" cap="small" smtClean="0">
                  <a:solidFill>
                    <a:srgbClr val="FFFFCC"/>
                  </a:solidFill>
                  <a:latin typeface="Calibri" panose="020F0502020204030204" pitchFamily="34" charset="0"/>
                  <a:cs typeface="Calibri" panose="020F0502020204030204" pitchFamily="34" charset="0"/>
                </a:rPr>
                <a:t>Climate forcings:</a:t>
              </a:r>
            </a:p>
            <a:p>
              <a:pPr lvl="0" algn="ctr" defTabSz="844550">
                <a:lnSpc>
                  <a:spcPct val="90000"/>
                </a:lnSpc>
                <a:spcBef>
                  <a:spcPct val="0"/>
                </a:spcBef>
                <a:spcAft>
                  <a:spcPct val="35000"/>
                </a:spcAft>
              </a:pPr>
              <a:r>
                <a:rPr lang="en-US" sz="1900" smtClean="0">
                  <a:solidFill>
                    <a:srgbClr val="FFFFCC"/>
                  </a:solidFill>
                  <a:latin typeface="Calibri" panose="020F0502020204030204" pitchFamily="34" charset="0"/>
                  <a:cs typeface="Calibri" panose="020F0502020204030204" pitchFamily="34" charset="0"/>
                </a:rPr>
                <a:t>Internal &amp; external</a:t>
              </a:r>
              <a:endParaRPr lang="en-US" sz="1900" kern="1200" smtClean="0">
                <a:solidFill>
                  <a:srgbClr val="FFFFCC"/>
                </a:solidFill>
                <a:latin typeface="Calibri" panose="020F0502020204030204" pitchFamily="34" charset="0"/>
                <a:cs typeface="Calibri" panose="020F0502020204030204" pitchFamily="34" charset="0"/>
              </a:endParaRPr>
            </a:p>
          </p:txBody>
        </p:sp>
      </p:grpSp>
      <p:grpSp>
        <p:nvGrpSpPr>
          <p:cNvPr id="34" name="Skupina 33"/>
          <p:cNvGrpSpPr/>
          <p:nvPr/>
        </p:nvGrpSpPr>
        <p:grpSpPr>
          <a:xfrm>
            <a:off x="770655" y="2852936"/>
            <a:ext cx="7185721" cy="1964133"/>
            <a:chOff x="792083" y="3059187"/>
            <a:chExt cx="4511832" cy="1004093"/>
          </a:xfrm>
        </p:grpSpPr>
        <p:sp>
          <p:nvSpPr>
            <p:cNvPr id="35" name="Obdélník 34"/>
            <p:cNvSpPr/>
            <p:nvPr/>
          </p:nvSpPr>
          <p:spPr>
            <a:xfrm>
              <a:off x="792083" y="3059187"/>
              <a:ext cx="4511832" cy="1004093"/>
            </a:xfrm>
            <a:prstGeom prst="rect">
              <a:avLst/>
            </a:prstGeom>
            <a:solidFill>
              <a:srgbClr val="0070C0"/>
            </a:solidFill>
            <a:ln>
              <a:solidFill>
                <a:srgbClr val="00206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Obdélník 35"/>
            <p:cNvSpPr/>
            <p:nvPr/>
          </p:nvSpPr>
          <p:spPr>
            <a:xfrm>
              <a:off x="792083" y="3277398"/>
              <a:ext cx="4511832" cy="542210"/>
            </a:xfrm>
            <a:prstGeom prst="rect">
              <a:avLst/>
            </a:prstGeom>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en-US" sz="600" b="1" kern="1200" cap="small" dirty="0" smtClean="0">
                <a:solidFill>
                  <a:srgbClr val="FFFFCC"/>
                </a:solidFill>
                <a:latin typeface="Calibri" panose="020F0502020204030204" pitchFamily="34" charset="0"/>
                <a:cs typeface="Calibri" panose="020F0502020204030204" pitchFamily="34" charset="0"/>
              </a:endParaRPr>
            </a:p>
            <a:p>
              <a:pPr lvl="0" algn="ctr" defTabSz="844550">
                <a:lnSpc>
                  <a:spcPct val="90000"/>
                </a:lnSpc>
                <a:spcBef>
                  <a:spcPct val="0"/>
                </a:spcBef>
                <a:spcAft>
                  <a:spcPct val="35000"/>
                </a:spcAft>
              </a:pPr>
              <a:r>
                <a:rPr lang="en-US" sz="1900" b="1" kern="1200" cap="small" dirty="0" smtClean="0">
                  <a:solidFill>
                    <a:srgbClr val="FFFFCC"/>
                  </a:solidFill>
                  <a:latin typeface="Calibri" panose="020F0502020204030204" pitchFamily="34" charset="0"/>
                  <a:cs typeface="Calibri" panose="020F0502020204030204" pitchFamily="34" charset="0"/>
                </a:rPr>
                <a:t>Imprints of climate forcings in temperature series</a:t>
              </a:r>
              <a:r>
                <a:rPr lang="cs-CZ" sz="1900" b="1" kern="1200" cap="small" dirty="0" smtClean="0">
                  <a:solidFill>
                    <a:srgbClr val="FFFFCC"/>
                  </a:solidFill>
                  <a:latin typeface="Calibri" panose="020F0502020204030204" pitchFamily="34" charset="0"/>
                  <a:cs typeface="Calibri" panose="020F0502020204030204" pitchFamily="34" charset="0"/>
                </a:rPr>
                <a:t>:</a:t>
              </a:r>
              <a:endParaRPr lang="en-US" sz="1900" b="1" kern="1200" cap="small" dirty="0" smtClean="0">
                <a:solidFill>
                  <a:srgbClr val="FFFFCC"/>
                </a:solidFill>
                <a:latin typeface="Calibri" panose="020F0502020204030204" pitchFamily="34" charset="0"/>
                <a:cs typeface="Calibri" panose="020F0502020204030204" pitchFamily="34" charset="0"/>
              </a:endParaRPr>
            </a:p>
            <a:p>
              <a:pPr lvl="0" algn="ctr" defTabSz="844550">
                <a:lnSpc>
                  <a:spcPct val="90000"/>
                </a:lnSpc>
                <a:spcBef>
                  <a:spcPct val="0"/>
                </a:spcBef>
                <a:spcAft>
                  <a:spcPct val="35000"/>
                </a:spcAft>
              </a:pPr>
              <a:r>
                <a:rPr lang="en-US" sz="1900" dirty="0" smtClean="0">
                  <a:solidFill>
                    <a:srgbClr val="FFFFCC"/>
                  </a:solidFill>
                  <a:latin typeface="Calibri" panose="020F0502020204030204" pitchFamily="34" charset="0"/>
                  <a:cs typeface="Calibri" panose="020F0502020204030204" pitchFamily="34" charset="0"/>
                </a:rPr>
                <a:t>Identification of influential predictors</a:t>
              </a:r>
            </a:p>
            <a:p>
              <a:pPr lvl="0" algn="ctr" defTabSz="844550">
                <a:lnSpc>
                  <a:spcPct val="90000"/>
                </a:lnSpc>
                <a:spcBef>
                  <a:spcPct val="0"/>
                </a:spcBef>
                <a:spcAft>
                  <a:spcPct val="35000"/>
                </a:spcAft>
              </a:pPr>
              <a:r>
                <a:rPr lang="en-US" sz="1900" dirty="0" smtClean="0">
                  <a:solidFill>
                    <a:srgbClr val="FFFFCC"/>
                  </a:solidFill>
                  <a:latin typeface="Calibri" panose="020F0502020204030204" pitchFamily="34" charset="0"/>
                  <a:cs typeface="Calibri" panose="020F0502020204030204" pitchFamily="34" charset="0"/>
                </a:rPr>
                <a:t>Global vs. local effects</a:t>
              </a:r>
            </a:p>
            <a:p>
              <a:pPr lvl="0" algn="ctr" defTabSz="844550">
                <a:lnSpc>
                  <a:spcPct val="90000"/>
                </a:lnSpc>
                <a:spcBef>
                  <a:spcPct val="0"/>
                </a:spcBef>
                <a:spcAft>
                  <a:spcPct val="35000"/>
                </a:spcAft>
              </a:pPr>
              <a:r>
                <a:rPr lang="en-US" sz="1900" kern="1200" dirty="0" smtClean="0">
                  <a:solidFill>
                    <a:srgbClr val="FFFFCC"/>
                  </a:solidFill>
                  <a:latin typeface="Calibri" panose="020F0502020204030204" pitchFamily="34" charset="0"/>
                  <a:cs typeface="Calibri" panose="020F0502020204030204" pitchFamily="34" charset="0"/>
                </a:rPr>
                <a:t>Inter-dataset contrasts</a:t>
              </a:r>
            </a:p>
          </p:txBody>
        </p:sp>
      </p:grpSp>
      <p:grpSp>
        <p:nvGrpSpPr>
          <p:cNvPr id="40" name="Skupina 39"/>
          <p:cNvGrpSpPr/>
          <p:nvPr/>
        </p:nvGrpSpPr>
        <p:grpSpPr>
          <a:xfrm>
            <a:off x="1259632" y="1700808"/>
            <a:ext cx="6192688" cy="994030"/>
            <a:chOff x="792083" y="3059187"/>
            <a:chExt cx="4511832" cy="1004093"/>
          </a:xfrm>
        </p:grpSpPr>
        <p:sp>
          <p:nvSpPr>
            <p:cNvPr id="41" name="Obdélník 40"/>
            <p:cNvSpPr/>
            <p:nvPr/>
          </p:nvSpPr>
          <p:spPr>
            <a:xfrm>
              <a:off x="792083" y="3059187"/>
              <a:ext cx="4511832" cy="1004093"/>
            </a:xfrm>
            <a:prstGeom prst="rect">
              <a:avLst/>
            </a:prstGeom>
            <a:solidFill>
              <a:srgbClr val="0070C0"/>
            </a:solidFill>
            <a:ln>
              <a:solidFill>
                <a:srgbClr val="00206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Obdélník 41"/>
            <p:cNvSpPr/>
            <p:nvPr/>
          </p:nvSpPr>
          <p:spPr>
            <a:xfrm>
              <a:off x="792083" y="3277398"/>
              <a:ext cx="4511832" cy="542210"/>
            </a:xfrm>
            <a:prstGeom prst="rect">
              <a:avLst/>
            </a:prstGeom>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cap="small" smtClean="0">
                  <a:solidFill>
                    <a:srgbClr val="FFFFCC"/>
                  </a:solidFill>
                  <a:latin typeface="Calibri" panose="020F0502020204030204" pitchFamily="34" charset="0"/>
                  <a:cs typeface="Calibri" panose="020F0502020204030204" pitchFamily="34" charset="0"/>
                </a:rPr>
                <a:t>Statistical attribution analysis:</a:t>
              </a:r>
            </a:p>
            <a:p>
              <a:pPr lvl="0" algn="ctr" defTabSz="844550">
                <a:lnSpc>
                  <a:spcPct val="90000"/>
                </a:lnSpc>
                <a:spcBef>
                  <a:spcPct val="0"/>
                </a:spcBef>
                <a:spcAft>
                  <a:spcPct val="35000"/>
                </a:spcAft>
              </a:pPr>
              <a:r>
                <a:rPr lang="en-US" sz="1900" smtClean="0">
                  <a:solidFill>
                    <a:srgbClr val="FFFFCC"/>
                  </a:solidFill>
                  <a:latin typeface="Calibri" panose="020F0502020204030204" pitchFamily="34" charset="0"/>
                  <a:cs typeface="Calibri" panose="020F0502020204030204" pitchFamily="34" charset="0"/>
                </a:rPr>
                <a:t>Principles, benefits, limitations</a:t>
              </a:r>
              <a:endParaRPr lang="en-US" sz="1900" kern="1200" smtClean="0">
                <a:solidFill>
                  <a:srgbClr val="FFFFCC"/>
                </a:solidFill>
                <a:latin typeface="Calibri" panose="020F0502020204030204" pitchFamily="34" charset="0"/>
                <a:cs typeface="Calibri" panose="020F0502020204030204" pitchFamily="34" charset="0"/>
              </a:endParaRPr>
            </a:p>
          </p:txBody>
        </p:sp>
      </p:grpSp>
      <p:grpSp>
        <p:nvGrpSpPr>
          <p:cNvPr id="27" name="Skupina 26"/>
          <p:cNvGrpSpPr/>
          <p:nvPr/>
        </p:nvGrpSpPr>
        <p:grpSpPr>
          <a:xfrm>
            <a:off x="770655" y="562762"/>
            <a:ext cx="3528392" cy="994030"/>
            <a:chOff x="792083" y="3059187"/>
            <a:chExt cx="4511832" cy="1004093"/>
          </a:xfrm>
        </p:grpSpPr>
        <p:sp>
          <p:nvSpPr>
            <p:cNvPr id="29" name="Obdélník 28"/>
            <p:cNvSpPr/>
            <p:nvPr/>
          </p:nvSpPr>
          <p:spPr>
            <a:xfrm>
              <a:off x="792083" y="3059187"/>
              <a:ext cx="4511832" cy="1004093"/>
            </a:xfrm>
            <a:prstGeom prst="rect">
              <a:avLst/>
            </a:prstGeom>
            <a:solidFill>
              <a:srgbClr val="0070C0"/>
            </a:solidFill>
            <a:ln>
              <a:solidFill>
                <a:srgbClr val="00206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bdélník 29"/>
            <p:cNvSpPr/>
            <p:nvPr/>
          </p:nvSpPr>
          <p:spPr>
            <a:xfrm>
              <a:off x="792083" y="3277398"/>
              <a:ext cx="4511832" cy="542210"/>
            </a:xfrm>
            <a:prstGeom prst="rect">
              <a:avLst/>
            </a:prstGeom>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2000" b="1" kern="1200" cap="small" dirty="0" smtClean="0">
                  <a:solidFill>
                    <a:srgbClr val="FFFFCC"/>
                  </a:solidFill>
                  <a:latin typeface="Calibri" panose="020F0502020204030204" pitchFamily="34" charset="0"/>
                  <a:cs typeface="Calibri" panose="020F0502020204030204" pitchFamily="34" charset="0"/>
                </a:rPr>
                <a:t>Temperature data:</a:t>
              </a:r>
            </a:p>
            <a:p>
              <a:pPr lvl="0" algn="ctr" defTabSz="844550">
                <a:lnSpc>
                  <a:spcPct val="90000"/>
                </a:lnSpc>
                <a:spcBef>
                  <a:spcPct val="0"/>
                </a:spcBef>
                <a:spcAft>
                  <a:spcPct val="35000"/>
                </a:spcAft>
              </a:pPr>
              <a:r>
                <a:rPr lang="en-US" dirty="0" smtClean="0">
                  <a:solidFill>
                    <a:srgbClr val="FFFFCC"/>
                  </a:solidFill>
                  <a:latin typeface="Calibri" panose="020F0502020204030204" pitchFamily="34" charset="0"/>
                  <a:cs typeface="Calibri" panose="020F0502020204030204" pitchFamily="34" charset="0"/>
                </a:rPr>
                <a:t>Global and local </a:t>
              </a:r>
              <a:r>
                <a:rPr lang="cs-CZ" dirty="0" err="1" smtClean="0">
                  <a:solidFill>
                    <a:srgbClr val="FFFFCC"/>
                  </a:solidFill>
                  <a:latin typeface="Calibri" panose="020F0502020204030204" pitchFamily="34" charset="0"/>
                  <a:cs typeface="Calibri" panose="020F0502020204030204" pitchFamily="34" charset="0"/>
                </a:rPr>
                <a:t>time</a:t>
              </a:r>
              <a:r>
                <a:rPr lang="cs-CZ" dirty="0" smtClean="0">
                  <a:solidFill>
                    <a:srgbClr val="FFFFCC"/>
                  </a:solidFill>
                  <a:latin typeface="Calibri" panose="020F0502020204030204" pitchFamily="34" charset="0"/>
                  <a:cs typeface="Calibri" panose="020F0502020204030204" pitchFamily="34" charset="0"/>
                </a:rPr>
                <a:t> </a:t>
              </a:r>
              <a:r>
                <a:rPr lang="cs-CZ" dirty="0" err="1" smtClean="0">
                  <a:solidFill>
                    <a:srgbClr val="FFFFCC"/>
                  </a:solidFill>
                  <a:latin typeface="Calibri" panose="020F0502020204030204" pitchFamily="34" charset="0"/>
                  <a:cs typeface="Calibri" panose="020F0502020204030204" pitchFamily="34" charset="0"/>
                </a:rPr>
                <a:t>series</a:t>
              </a:r>
              <a:endParaRPr lang="en-US" kern="1200" dirty="0" smtClean="0">
                <a:solidFill>
                  <a:srgbClr val="FFFFCC"/>
                </a:solidFill>
                <a:latin typeface="Calibri" panose="020F0502020204030204" pitchFamily="34" charset="0"/>
                <a:cs typeface="Calibri" panose="020F0502020204030204" pitchFamily="34" charset="0"/>
              </a:endParaRPr>
            </a:p>
          </p:txBody>
        </p:sp>
      </p:grpSp>
      <p:sp>
        <p:nvSpPr>
          <p:cNvPr id="37" name="Šipka doprava 36"/>
          <p:cNvSpPr/>
          <p:nvPr/>
        </p:nvSpPr>
        <p:spPr>
          <a:xfrm rot="5400000">
            <a:off x="1336359" y="1416588"/>
            <a:ext cx="612981" cy="594584"/>
          </a:xfrm>
          <a:prstGeom prst="rightArrow">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4" name="Zástupný symbol pro zápatí 65"/>
          <p:cNvSpPr>
            <a:spLocks noGrp="1"/>
          </p:cNvSpPr>
          <p:nvPr>
            <p:ph type="ftr" sz="quarter" idx="15"/>
          </p:nvPr>
        </p:nvSpPr>
        <p:spPr>
          <a:xfrm>
            <a:off x="180494" y="6593284"/>
            <a:ext cx="8639175" cy="292100"/>
          </a:xfrm>
        </p:spPr>
        <p:txBody>
          <a:bodyPr>
            <a:noAutofit/>
          </a:bodyPr>
          <a:lstStyle/>
          <a:p>
            <a:pPr>
              <a:defRPr/>
            </a:pPr>
            <a:r>
              <a:rPr lang="en-US" sz="1400" cap="small" dirty="0" smtClean="0">
                <a:solidFill>
                  <a:srgbClr val="002060"/>
                </a:solidFill>
                <a:latin typeface="Calibri" panose="020F0502020204030204" pitchFamily="34" charset="0"/>
                <a:cs typeface="Calibri" panose="020F0502020204030204" pitchFamily="34" charset="0"/>
              </a:rPr>
              <a:t>J. </a:t>
            </a:r>
            <a:r>
              <a:rPr lang="en-US" sz="1400" cap="small" dirty="0" err="1" smtClean="0">
                <a:solidFill>
                  <a:srgbClr val="002060"/>
                </a:solidFill>
                <a:latin typeface="Calibri" panose="020F0502020204030204" pitchFamily="34" charset="0"/>
                <a:cs typeface="Calibri" panose="020F0502020204030204" pitchFamily="34" charset="0"/>
              </a:rPr>
              <a:t>Mikšovský</a:t>
            </a:r>
            <a:r>
              <a:rPr lang="en-US" sz="1400" cap="small" dirty="0" smtClean="0">
                <a:solidFill>
                  <a:srgbClr val="002060"/>
                </a:solidFill>
                <a:latin typeface="Calibri" panose="020F0502020204030204" pitchFamily="34" charset="0"/>
                <a:cs typeface="Calibri" panose="020F0502020204030204" pitchFamily="34" charset="0"/>
              </a:rPr>
              <a:t> et al.: Global and local imprints of climate forcings ...         </a:t>
            </a:r>
            <a:r>
              <a:rPr lang="en-US" sz="1400" cap="small" dirty="0" smtClean="0">
                <a:solidFill>
                  <a:srgbClr val="080163"/>
                </a:solidFill>
                <a:latin typeface="Calibri" panose="020F0502020204030204" pitchFamily="34" charset="0"/>
                <a:cs typeface="Calibri" panose="020F0502020204030204" pitchFamily="34" charset="0"/>
              </a:rPr>
              <a:t>http://www.miksovsky.info/SantaFe201</a:t>
            </a:r>
            <a:r>
              <a:rPr lang="cs-CZ" sz="1400" cap="small" dirty="0" smtClean="0">
                <a:solidFill>
                  <a:srgbClr val="080163"/>
                </a:solidFill>
                <a:latin typeface="Calibri" panose="020F0502020204030204" pitchFamily="34" charset="0"/>
                <a:cs typeface="Calibri" panose="020F0502020204030204" pitchFamily="34" charset="0"/>
              </a:rPr>
              <a:t>7</a:t>
            </a:r>
            <a:r>
              <a:rPr lang="en-US" sz="1400" cap="small" dirty="0" smtClean="0">
                <a:solidFill>
                  <a:srgbClr val="080163"/>
                </a:solidFill>
                <a:latin typeface="Calibri" panose="020F0502020204030204" pitchFamily="34" charset="0"/>
                <a:cs typeface="Calibri" panose="020F0502020204030204" pitchFamily="34" charset="0"/>
              </a:rPr>
              <a:t>.</a:t>
            </a:r>
            <a:r>
              <a:rPr lang="en-US" sz="1400" cap="small" dirty="0" err="1" smtClean="0">
                <a:solidFill>
                  <a:srgbClr val="080163"/>
                </a:solidFill>
                <a:latin typeface="Calibri" panose="020F0502020204030204" pitchFamily="34" charset="0"/>
                <a:cs typeface="Calibri" panose="020F0502020204030204" pitchFamily="34" charset="0"/>
              </a:rPr>
              <a:t>pptx</a:t>
            </a:r>
            <a:r>
              <a:rPr lang="en-US" sz="1400" cap="small" dirty="0" smtClean="0">
                <a:solidFill>
                  <a:srgbClr val="002060"/>
                </a:solidFill>
                <a:latin typeface="Calibri" panose="020F0502020204030204" pitchFamily="34" charset="0"/>
                <a:cs typeface="Calibri" panose="020F0502020204030204" pitchFamily="34" charset="0"/>
              </a:rPr>
              <a:t> </a:t>
            </a:r>
            <a:endParaRPr lang="en-US" sz="1400" dirty="0">
              <a:solidFill>
                <a:srgbClr val="002060"/>
              </a:solidFill>
              <a:latin typeface="Calibri" panose="020F0502020204030204" pitchFamily="34" charset="0"/>
              <a:cs typeface="Calibri" panose="020F0502020204030204" pitchFamily="34" charset="0"/>
            </a:endParaRPr>
          </a:p>
        </p:txBody>
      </p:sp>
      <p:sp>
        <p:nvSpPr>
          <p:cNvPr id="45" name="Šipka doprava 44"/>
          <p:cNvSpPr/>
          <p:nvPr/>
        </p:nvSpPr>
        <p:spPr>
          <a:xfrm rot="5400000">
            <a:off x="6776529" y="1416588"/>
            <a:ext cx="612981" cy="594584"/>
          </a:xfrm>
          <a:prstGeom prst="rightArrow">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6" name="Šipka doprava 45"/>
          <p:cNvSpPr/>
          <p:nvPr/>
        </p:nvSpPr>
        <p:spPr>
          <a:xfrm rot="5400000">
            <a:off x="4049485" y="2568796"/>
            <a:ext cx="612981" cy="594584"/>
          </a:xfrm>
          <a:prstGeom prst="rightArrow">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7" name="Šipka doprava 46"/>
          <p:cNvSpPr/>
          <p:nvPr/>
        </p:nvSpPr>
        <p:spPr>
          <a:xfrm rot="5400000">
            <a:off x="4032000" y="4705200"/>
            <a:ext cx="612981" cy="594584"/>
          </a:xfrm>
          <a:prstGeom prst="rightArrow">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3638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23528" y="345976"/>
            <a:ext cx="7632700" cy="1066800"/>
          </a:xfrm>
          <a:effectLst>
            <a:outerShdw blurRad="63500" dist="25400" dir="2700000" algn="tl" rotWithShape="0">
              <a:prstClr val="black">
                <a:alpha val="50000"/>
              </a:prstClr>
            </a:outerShdw>
          </a:effectLst>
        </p:spPr>
        <p:txBody>
          <a:bodyPr>
            <a:normAutofit fontScale="90000"/>
          </a:bodyPr>
          <a:lstStyle/>
          <a:p>
            <a:pPr fontAlgn="auto">
              <a:spcAft>
                <a:spcPts val="0"/>
              </a:spcAft>
              <a:defRPr/>
            </a:pPr>
            <a:r>
              <a:rPr lang="en-US" b="1" dirty="0" smtClean="0">
                <a:solidFill>
                  <a:srgbClr val="000000"/>
                </a:solidFill>
                <a:latin typeface="Calibri" pitchFamily="34" charset="0"/>
              </a:rPr>
              <a:t>Summary</a:t>
            </a:r>
            <a:br>
              <a:rPr lang="en-US" b="1" dirty="0" smtClean="0">
                <a:solidFill>
                  <a:srgbClr val="000000"/>
                </a:solidFill>
                <a:latin typeface="Calibri" pitchFamily="34" charset="0"/>
              </a:rPr>
            </a:br>
            <a:endParaRPr lang="en-US" b="1" dirty="0">
              <a:solidFill>
                <a:srgbClr val="000000"/>
              </a:solidFill>
              <a:latin typeface="Calibri" pitchFamily="34" charset="0"/>
            </a:endParaRPr>
          </a:p>
        </p:txBody>
      </p:sp>
      <p:cxnSp>
        <p:nvCxnSpPr>
          <p:cNvPr id="23" name="Přímá spojnice 22"/>
          <p:cNvCxnSpPr/>
          <p:nvPr/>
        </p:nvCxnSpPr>
        <p:spPr>
          <a:xfrm>
            <a:off x="257175" y="6597352"/>
            <a:ext cx="8485814"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sp>
        <p:nvSpPr>
          <p:cNvPr id="22" name="Zástupný symbol pro číslo snímku 15"/>
          <p:cNvSpPr>
            <a:spLocks noGrp="1"/>
          </p:cNvSpPr>
          <p:nvPr>
            <p:ph type="sldNum" sz="quarter" idx="16"/>
          </p:nvPr>
        </p:nvSpPr>
        <p:spPr bwMode="auto">
          <a:xfrm>
            <a:off x="8742363" y="6449268"/>
            <a:ext cx="3873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F62EFAD-1AFF-4B12-AA6C-3A34FE77B609}" type="slidenum">
              <a:rPr lang="en-US" altLang="cs-CZ" sz="1800">
                <a:solidFill>
                  <a:srgbClr val="080163"/>
                </a:solidFill>
                <a:latin typeface="Calibri" panose="020F0502020204030204" pitchFamily="34" charset="0"/>
                <a:cs typeface="Calibri" panose="020F0502020204030204" pitchFamily="34" charset="0"/>
              </a:rPr>
              <a:pPr fontAlgn="base">
                <a:spcBef>
                  <a:spcPct val="0"/>
                </a:spcBef>
                <a:spcAft>
                  <a:spcPct val="0"/>
                </a:spcAft>
              </a:pPr>
              <a:t>20</a:t>
            </a:fld>
            <a:endParaRPr lang="en-US" altLang="cs-CZ" sz="1800">
              <a:solidFill>
                <a:srgbClr val="080163"/>
              </a:solidFill>
              <a:latin typeface="Calibri" panose="020F0502020204030204" pitchFamily="34" charset="0"/>
              <a:cs typeface="Calibri" panose="020F0502020204030204" pitchFamily="34" charset="0"/>
            </a:endParaRPr>
          </a:p>
        </p:txBody>
      </p:sp>
      <p:cxnSp>
        <p:nvCxnSpPr>
          <p:cNvPr id="27" name="Přímá spojnice 26"/>
          <p:cNvCxnSpPr/>
          <p:nvPr/>
        </p:nvCxnSpPr>
        <p:spPr>
          <a:xfrm>
            <a:off x="257175" y="260648"/>
            <a:ext cx="8037857"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sp>
        <p:nvSpPr>
          <p:cNvPr id="28" name="Obdélník 27"/>
          <p:cNvSpPr/>
          <p:nvPr/>
        </p:nvSpPr>
        <p:spPr>
          <a:xfrm>
            <a:off x="6228184" y="-27384"/>
            <a:ext cx="2066848" cy="307777"/>
          </a:xfrm>
          <a:prstGeom prst="rect">
            <a:avLst/>
          </a:prstGeom>
        </p:spPr>
        <p:txBody>
          <a:bodyPr wrap="none">
            <a:spAutoFit/>
          </a:bodyPr>
          <a:lstStyle/>
          <a:p>
            <a:pPr algn="r"/>
            <a:r>
              <a:rPr lang="en-US" sz="1400" b="1" cap="small" smtClean="0">
                <a:solidFill>
                  <a:srgbClr val="002060"/>
                </a:solidFill>
                <a:latin typeface="Calibri" panose="020F0502020204030204" pitchFamily="34" charset="0"/>
                <a:cs typeface="Calibri" panose="020F0502020204030204" pitchFamily="34" charset="0"/>
              </a:rPr>
              <a:t>Charles University Prague</a:t>
            </a:r>
            <a:endParaRPr lang="en-US" sz="1400" b="1">
              <a:solidFill>
                <a:srgbClr val="002060"/>
              </a:solidFill>
              <a:latin typeface="Calibri" panose="020F0502020204030204" pitchFamily="34" charset="0"/>
              <a:cs typeface="Calibri" panose="020F0502020204030204" pitchFamily="34" charset="0"/>
            </a:endParaRPr>
          </a:p>
        </p:txBody>
      </p:sp>
      <p:pic>
        <p:nvPicPr>
          <p:cNvPr id="29" name="Picture 2" descr="F:\_Documents\Graphics\LOGO-KMOP-MFF-UK\logo-UK-cutou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44624"/>
            <a:ext cx="709028" cy="709028"/>
          </a:xfrm>
          <a:prstGeom prst="rect">
            <a:avLst/>
          </a:prstGeom>
          <a:noFill/>
          <a:effectLst>
            <a:outerShdw blurRad="25400" dist="12700" dir="2700000" algn="tl" rotWithShape="0">
              <a:prstClr val="black">
                <a:alpha val="40000"/>
              </a:prstClr>
            </a:outerShdw>
          </a:effectLst>
          <a:extLst/>
        </p:spPr>
      </p:pic>
      <p:sp>
        <p:nvSpPr>
          <p:cNvPr id="21" name="Zástupný symbol pro obsah 1"/>
          <p:cNvSpPr txBox="1">
            <a:spLocks/>
          </p:cNvSpPr>
          <p:nvPr/>
        </p:nvSpPr>
        <p:spPr>
          <a:xfrm>
            <a:off x="325438" y="1268760"/>
            <a:ext cx="8351018" cy="5184576"/>
          </a:xfrm>
          <a:prstGeom prst="rect">
            <a:avLst/>
          </a:prstGeom>
        </p:spPr>
        <p:txBody>
          <a:bodyPr>
            <a:no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285750" indent="-285750" algn="just" fontAlgn="auto">
              <a:spcBef>
                <a:spcPts val="0"/>
              </a:spcBef>
              <a:defRPr/>
            </a:pPr>
            <a:r>
              <a:rPr lang="en-US" sz="1800" dirty="0" smtClean="0">
                <a:solidFill>
                  <a:srgbClr val="000000"/>
                </a:solidFill>
                <a:latin typeface="Calibri" panose="020F0502020204030204" pitchFamily="34" charset="0"/>
                <a:cs typeface="Calibri" panose="020F0502020204030204" pitchFamily="34" charset="0"/>
              </a:rPr>
              <a:t>Combination of predictors representing anthropogenic forcing, volcanic activity and selected internal climate variability modes provides a good approximation of mid- to long-term global temperature variability</a:t>
            </a:r>
          </a:p>
          <a:p>
            <a:pPr marL="285750" indent="-285750" algn="just" fontAlgn="auto">
              <a:spcBef>
                <a:spcPts val="0"/>
              </a:spcBef>
              <a:defRPr/>
            </a:pPr>
            <a:endParaRPr lang="en-US" sz="1800" dirty="0" smtClean="0">
              <a:solidFill>
                <a:srgbClr val="000000"/>
              </a:solidFill>
              <a:latin typeface="Calibri" panose="020F0502020204030204" pitchFamily="34" charset="0"/>
              <a:cs typeface="Calibri" panose="020F0502020204030204" pitchFamily="34" charset="0"/>
            </a:endParaRPr>
          </a:p>
          <a:p>
            <a:pPr marL="285750" indent="-285750" algn="just" fontAlgn="auto">
              <a:spcBef>
                <a:spcPts val="0"/>
              </a:spcBef>
              <a:defRPr/>
            </a:pPr>
            <a:r>
              <a:rPr lang="en-US" sz="1800" dirty="0" smtClean="0">
                <a:solidFill>
                  <a:srgbClr val="000000"/>
                </a:solidFill>
                <a:latin typeface="Calibri" panose="020F0502020204030204" pitchFamily="34" charset="0"/>
                <a:cs typeface="Calibri" panose="020F0502020204030204" pitchFamily="34" charset="0"/>
              </a:rPr>
              <a:t>The fraction of temperature variance explained by the regression mappings is generally lower at local scales; some of the factors influential for global averages are less prominently expressed locally (volcanic effects); some distinct regional signals are sup</a:t>
            </a:r>
            <a:r>
              <a:rPr lang="cs-CZ" sz="1800" dirty="0" smtClean="0">
                <a:solidFill>
                  <a:srgbClr val="000000"/>
                </a:solidFill>
                <a:latin typeface="Calibri" panose="020F0502020204030204" pitchFamily="34" charset="0"/>
                <a:cs typeface="Calibri" panose="020F0502020204030204" pitchFamily="34" charset="0"/>
              </a:rPr>
              <a:t>p</a:t>
            </a:r>
            <a:r>
              <a:rPr lang="en-US" sz="1800" dirty="0" err="1" smtClean="0">
                <a:solidFill>
                  <a:srgbClr val="000000"/>
                </a:solidFill>
                <a:latin typeface="Calibri" panose="020F0502020204030204" pitchFamily="34" charset="0"/>
                <a:cs typeface="Calibri" panose="020F0502020204030204" pitchFamily="34" charset="0"/>
              </a:rPr>
              <a:t>ressed</a:t>
            </a:r>
            <a:r>
              <a:rPr lang="en-US" sz="1800" dirty="0" smtClean="0">
                <a:solidFill>
                  <a:srgbClr val="000000"/>
                </a:solidFill>
                <a:latin typeface="Calibri" panose="020F0502020204030204" pitchFamily="34" charset="0"/>
                <a:cs typeface="Calibri" panose="020F0502020204030204" pitchFamily="34" charset="0"/>
              </a:rPr>
              <a:t> by global averaging (North Atlantic Oscillation) </a:t>
            </a:r>
          </a:p>
          <a:p>
            <a:pPr marL="285750" indent="-285750" algn="just" fontAlgn="auto">
              <a:spcBef>
                <a:spcPts val="0"/>
              </a:spcBef>
              <a:defRPr/>
            </a:pPr>
            <a:endParaRPr lang="en-US" sz="1800" dirty="0" smtClean="0">
              <a:solidFill>
                <a:srgbClr val="000000"/>
              </a:solidFill>
              <a:latin typeface="Calibri" panose="020F0502020204030204" pitchFamily="34" charset="0"/>
              <a:cs typeface="Calibri" panose="020F0502020204030204" pitchFamily="34" charset="0"/>
            </a:endParaRPr>
          </a:p>
          <a:p>
            <a:pPr marL="285750" indent="-285750" algn="just" fontAlgn="auto">
              <a:spcBef>
                <a:spcPts val="0"/>
              </a:spcBef>
              <a:defRPr/>
            </a:pPr>
            <a:r>
              <a:rPr lang="en-US" sz="1800" dirty="0" smtClean="0">
                <a:solidFill>
                  <a:srgbClr val="000000"/>
                </a:solidFill>
                <a:latin typeface="Calibri" panose="020F0502020204030204" pitchFamily="34" charset="0"/>
                <a:cs typeface="Calibri" panose="020F0502020204030204" pitchFamily="34" charset="0"/>
              </a:rPr>
              <a:t>Temperatures available from the 20th Century Reanalysis share many features with their observational counterparts, but there are also marked differences, particularly in magnitude of local long-term trends, effects of volcanic activity and some of the teleconnections over continents  </a:t>
            </a:r>
          </a:p>
          <a:p>
            <a:pPr indent="-171450" algn="just" fontAlgn="auto">
              <a:spcBef>
                <a:spcPts val="0"/>
              </a:spcBef>
              <a:defRPr/>
            </a:pPr>
            <a:endParaRPr lang="en-US" sz="900" dirty="0" smtClean="0">
              <a:solidFill>
                <a:srgbClr val="000000"/>
              </a:solidFill>
              <a:latin typeface="Calibri" panose="020F0502020204030204" pitchFamily="34" charset="0"/>
              <a:cs typeface="Calibri" panose="020F0502020204030204" pitchFamily="34" charset="0"/>
            </a:endParaRPr>
          </a:p>
          <a:p>
            <a:pPr marL="285750" indent="-285750" algn="just" fontAlgn="auto">
              <a:spcBef>
                <a:spcPts val="0"/>
              </a:spcBef>
              <a:defRPr/>
            </a:pPr>
            <a:r>
              <a:rPr lang="en-US" sz="1800" dirty="0" smtClean="0">
                <a:solidFill>
                  <a:srgbClr val="000000"/>
                </a:solidFill>
                <a:latin typeface="Calibri" panose="020F0502020204030204" pitchFamily="34" charset="0"/>
                <a:cs typeface="Calibri" panose="020F0502020204030204" pitchFamily="34" charset="0"/>
              </a:rPr>
              <a:t>Deviations from linearity are rather limited for global temperature series, but can be profound locally; specific forms of nonlinearity do differ between various locations and forcing factors  </a:t>
            </a:r>
          </a:p>
        </p:txBody>
      </p:sp>
      <p:sp>
        <p:nvSpPr>
          <p:cNvPr id="31" name="Zástupný symbol pro zápatí 65"/>
          <p:cNvSpPr>
            <a:spLocks noGrp="1"/>
          </p:cNvSpPr>
          <p:nvPr>
            <p:ph type="ftr" sz="quarter" idx="15"/>
          </p:nvPr>
        </p:nvSpPr>
        <p:spPr>
          <a:xfrm>
            <a:off x="180494" y="6593284"/>
            <a:ext cx="8639175" cy="292100"/>
          </a:xfrm>
        </p:spPr>
        <p:txBody>
          <a:bodyPr>
            <a:noAutofit/>
          </a:bodyPr>
          <a:lstStyle/>
          <a:p>
            <a:pPr>
              <a:defRPr/>
            </a:pPr>
            <a:r>
              <a:rPr lang="en-US" sz="1400" cap="small" dirty="0" smtClean="0">
                <a:solidFill>
                  <a:srgbClr val="002060"/>
                </a:solidFill>
                <a:latin typeface="Calibri" panose="020F0502020204030204" pitchFamily="34" charset="0"/>
                <a:cs typeface="Calibri" panose="020F0502020204030204" pitchFamily="34" charset="0"/>
              </a:rPr>
              <a:t>J. </a:t>
            </a:r>
            <a:r>
              <a:rPr lang="en-US" sz="1400" cap="small" dirty="0" err="1" smtClean="0">
                <a:solidFill>
                  <a:srgbClr val="002060"/>
                </a:solidFill>
                <a:latin typeface="Calibri" panose="020F0502020204030204" pitchFamily="34" charset="0"/>
                <a:cs typeface="Calibri" panose="020F0502020204030204" pitchFamily="34" charset="0"/>
              </a:rPr>
              <a:t>Mikšovský</a:t>
            </a:r>
            <a:r>
              <a:rPr lang="en-US" sz="1400" cap="small" dirty="0" smtClean="0">
                <a:solidFill>
                  <a:srgbClr val="002060"/>
                </a:solidFill>
                <a:latin typeface="Calibri" panose="020F0502020204030204" pitchFamily="34" charset="0"/>
                <a:cs typeface="Calibri" panose="020F0502020204030204" pitchFamily="34" charset="0"/>
              </a:rPr>
              <a:t> et al.: </a:t>
            </a:r>
            <a:r>
              <a:rPr lang="cs-CZ" sz="1400" cap="small" dirty="0" err="1" smtClean="0">
                <a:solidFill>
                  <a:srgbClr val="002060"/>
                </a:solidFill>
                <a:latin typeface="Calibri" panose="020F0502020204030204" pitchFamily="34" charset="0"/>
                <a:cs typeface="Calibri" panose="020F0502020204030204" pitchFamily="34" charset="0"/>
              </a:rPr>
              <a:t>Global</a:t>
            </a:r>
            <a:r>
              <a:rPr lang="cs-CZ" sz="1400" cap="small" dirty="0" smtClean="0">
                <a:solidFill>
                  <a:srgbClr val="002060"/>
                </a:solidFill>
                <a:latin typeface="Calibri" panose="020F0502020204030204" pitchFamily="34" charset="0"/>
                <a:cs typeface="Calibri" panose="020F0502020204030204" pitchFamily="34" charset="0"/>
              </a:rPr>
              <a:t> and </a:t>
            </a:r>
            <a:r>
              <a:rPr lang="cs-CZ" sz="1400" cap="small" dirty="0" err="1" smtClean="0">
                <a:solidFill>
                  <a:srgbClr val="002060"/>
                </a:solidFill>
                <a:latin typeface="Calibri" panose="020F0502020204030204" pitchFamily="34" charset="0"/>
                <a:cs typeface="Calibri" panose="020F0502020204030204" pitchFamily="34" charset="0"/>
              </a:rPr>
              <a:t>local</a:t>
            </a:r>
            <a:r>
              <a:rPr lang="cs-CZ" sz="1400" cap="small" dirty="0" smtClean="0">
                <a:solidFill>
                  <a:srgbClr val="002060"/>
                </a:solidFill>
                <a:latin typeface="Calibri" panose="020F0502020204030204" pitchFamily="34" charset="0"/>
                <a:cs typeface="Calibri" panose="020F0502020204030204" pitchFamily="34" charset="0"/>
              </a:rPr>
              <a:t> </a:t>
            </a:r>
            <a:r>
              <a:rPr lang="cs-CZ" sz="1400" cap="small" dirty="0" err="1" smtClean="0">
                <a:solidFill>
                  <a:srgbClr val="002060"/>
                </a:solidFill>
                <a:latin typeface="Calibri" panose="020F0502020204030204" pitchFamily="34" charset="0"/>
                <a:cs typeface="Calibri" panose="020F0502020204030204" pitchFamily="34" charset="0"/>
              </a:rPr>
              <a:t>imprints</a:t>
            </a:r>
            <a:r>
              <a:rPr lang="cs-CZ" sz="1400" cap="small" dirty="0" smtClean="0">
                <a:solidFill>
                  <a:srgbClr val="002060"/>
                </a:solidFill>
                <a:latin typeface="Calibri" panose="020F0502020204030204" pitchFamily="34" charset="0"/>
                <a:cs typeface="Calibri" panose="020F0502020204030204" pitchFamily="34" charset="0"/>
              </a:rPr>
              <a:t> </a:t>
            </a:r>
            <a:r>
              <a:rPr lang="cs-CZ" sz="1400" cap="small" dirty="0" err="1" smtClean="0">
                <a:solidFill>
                  <a:srgbClr val="002060"/>
                </a:solidFill>
                <a:latin typeface="Calibri" panose="020F0502020204030204" pitchFamily="34" charset="0"/>
                <a:cs typeface="Calibri" panose="020F0502020204030204" pitchFamily="34" charset="0"/>
              </a:rPr>
              <a:t>of</a:t>
            </a:r>
            <a:r>
              <a:rPr lang="cs-CZ" sz="1400" cap="small" dirty="0" smtClean="0">
                <a:solidFill>
                  <a:srgbClr val="002060"/>
                </a:solidFill>
                <a:latin typeface="Calibri" panose="020F0502020204030204" pitchFamily="34" charset="0"/>
                <a:cs typeface="Calibri" panose="020F0502020204030204" pitchFamily="34" charset="0"/>
              </a:rPr>
              <a:t> </a:t>
            </a:r>
            <a:r>
              <a:rPr lang="cs-CZ" sz="1400" cap="small" dirty="0" err="1" smtClean="0">
                <a:solidFill>
                  <a:srgbClr val="002060"/>
                </a:solidFill>
                <a:latin typeface="Calibri" panose="020F0502020204030204" pitchFamily="34" charset="0"/>
                <a:cs typeface="Calibri" panose="020F0502020204030204" pitchFamily="34" charset="0"/>
              </a:rPr>
              <a:t>climate</a:t>
            </a:r>
            <a:r>
              <a:rPr lang="cs-CZ" sz="1400" cap="small" dirty="0" smtClean="0">
                <a:solidFill>
                  <a:srgbClr val="002060"/>
                </a:solidFill>
                <a:latin typeface="Calibri" panose="020F0502020204030204" pitchFamily="34" charset="0"/>
                <a:cs typeface="Calibri" panose="020F0502020204030204" pitchFamily="34" charset="0"/>
              </a:rPr>
              <a:t> forcings ...         </a:t>
            </a:r>
            <a:r>
              <a:rPr lang="en-US" sz="1400" cap="small" dirty="0" smtClean="0">
                <a:solidFill>
                  <a:srgbClr val="080163"/>
                </a:solidFill>
                <a:latin typeface="Calibri" panose="020F0502020204030204" pitchFamily="34" charset="0"/>
                <a:cs typeface="Calibri" panose="020F0502020204030204" pitchFamily="34" charset="0"/>
              </a:rPr>
              <a:t>http</a:t>
            </a:r>
            <a:r>
              <a:rPr lang="en-US" sz="1400" cap="small" dirty="0">
                <a:solidFill>
                  <a:srgbClr val="080163"/>
                </a:solidFill>
                <a:latin typeface="Calibri" panose="020F0502020204030204" pitchFamily="34" charset="0"/>
                <a:cs typeface="Calibri" panose="020F0502020204030204" pitchFamily="34" charset="0"/>
              </a:rPr>
              <a:t>://www.miksovsky.info/</a:t>
            </a:r>
            <a:r>
              <a:rPr lang="cs-CZ" sz="1400" cap="small" dirty="0" err="1">
                <a:solidFill>
                  <a:srgbClr val="080163"/>
                </a:solidFill>
                <a:latin typeface="Calibri" panose="020F0502020204030204" pitchFamily="34" charset="0"/>
                <a:cs typeface="Calibri" panose="020F0502020204030204" pitchFamily="34" charset="0"/>
              </a:rPr>
              <a:t>SantaFe</a:t>
            </a:r>
            <a:r>
              <a:rPr lang="en-US" sz="1400" cap="small" dirty="0" smtClean="0">
                <a:solidFill>
                  <a:srgbClr val="080163"/>
                </a:solidFill>
                <a:latin typeface="Calibri" panose="020F0502020204030204" pitchFamily="34" charset="0"/>
                <a:cs typeface="Calibri" panose="020F0502020204030204" pitchFamily="34" charset="0"/>
              </a:rPr>
              <a:t>201</a:t>
            </a:r>
            <a:r>
              <a:rPr lang="cs-CZ" sz="1400" cap="small" dirty="0" smtClean="0">
                <a:solidFill>
                  <a:srgbClr val="080163"/>
                </a:solidFill>
                <a:latin typeface="Calibri" panose="020F0502020204030204" pitchFamily="34" charset="0"/>
                <a:cs typeface="Calibri" panose="020F0502020204030204" pitchFamily="34" charset="0"/>
              </a:rPr>
              <a:t>7</a:t>
            </a:r>
            <a:r>
              <a:rPr lang="en-US" sz="1400" cap="small" dirty="0" smtClean="0">
                <a:solidFill>
                  <a:srgbClr val="080163"/>
                </a:solidFill>
                <a:latin typeface="Calibri" panose="020F0502020204030204" pitchFamily="34" charset="0"/>
                <a:cs typeface="Calibri" panose="020F0502020204030204" pitchFamily="34" charset="0"/>
              </a:rPr>
              <a:t>.</a:t>
            </a:r>
            <a:r>
              <a:rPr lang="en-US" sz="1400" cap="small" dirty="0" err="1" smtClean="0">
                <a:solidFill>
                  <a:srgbClr val="080163"/>
                </a:solidFill>
                <a:latin typeface="Calibri" panose="020F0502020204030204" pitchFamily="34" charset="0"/>
                <a:cs typeface="Calibri" panose="020F0502020204030204" pitchFamily="34" charset="0"/>
              </a:rPr>
              <a:t>pptx</a:t>
            </a:r>
            <a:r>
              <a:rPr lang="cs-CZ" sz="1400" cap="small" dirty="0" smtClean="0">
                <a:solidFill>
                  <a:srgbClr val="002060"/>
                </a:solidFill>
                <a:latin typeface="Calibri" panose="020F0502020204030204" pitchFamily="34" charset="0"/>
                <a:cs typeface="Calibri" panose="020F0502020204030204" pitchFamily="34" charset="0"/>
              </a:rPr>
              <a:t> </a:t>
            </a:r>
            <a:endParaRPr lang="en-US" sz="1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8750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187624" y="2420888"/>
            <a:ext cx="6696744" cy="1066800"/>
          </a:xfrm>
          <a:effectLst>
            <a:outerShdw blurRad="50800" dist="38100" dir="2700000" algn="tl" rotWithShape="0">
              <a:prstClr val="black">
                <a:alpha val="40000"/>
              </a:prstClr>
            </a:outerShdw>
          </a:effectLst>
        </p:spPr>
        <p:txBody>
          <a:bodyPr>
            <a:noAutofit/>
          </a:bodyPr>
          <a:lstStyle/>
          <a:p>
            <a:pPr algn="ctr" fontAlgn="auto">
              <a:spcAft>
                <a:spcPts val="0"/>
              </a:spcAft>
              <a:defRPr/>
            </a:pPr>
            <a:r>
              <a:rPr lang="en-US" sz="4800" b="1" smtClean="0">
                <a:solidFill>
                  <a:srgbClr val="000000"/>
                </a:solidFill>
              </a:rPr>
              <a:t>Thank you for your attention</a:t>
            </a:r>
            <a:endParaRPr lang="en-US" sz="4800" b="1">
              <a:solidFill>
                <a:srgbClr val="000000"/>
              </a:solidFill>
            </a:endParaRPr>
          </a:p>
        </p:txBody>
      </p:sp>
      <p:sp>
        <p:nvSpPr>
          <p:cNvPr id="2" name="Obdélník 1"/>
          <p:cNvSpPr/>
          <p:nvPr/>
        </p:nvSpPr>
        <p:spPr>
          <a:xfrm>
            <a:off x="2411760" y="4291355"/>
            <a:ext cx="4334841" cy="369332"/>
          </a:xfrm>
          <a:prstGeom prst="rect">
            <a:avLst/>
          </a:prstGeom>
        </p:spPr>
        <p:txBody>
          <a:bodyPr wrap="none">
            <a:spAutoFit/>
          </a:bodyPr>
          <a:lstStyle/>
          <a:p>
            <a:pPr>
              <a:defRPr/>
            </a:pPr>
            <a:r>
              <a:rPr lang="en-US" cap="small" dirty="0">
                <a:solidFill>
                  <a:srgbClr val="080163"/>
                </a:solidFill>
                <a:latin typeface="Calibri" panose="020F0502020204030204" pitchFamily="34" charset="0"/>
              </a:rPr>
              <a:t>http://www.miksovsky.info/</a:t>
            </a:r>
            <a:r>
              <a:rPr lang="cs-CZ" cap="small" dirty="0" err="1">
                <a:solidFill>
                  <a:srgbClr val="080163"/>
                </a:solidFill>
                <a:latin typeface="Calibri" panose="020F0502020204030204" pitchFamily="34" charset="0"/>
              </a:rPr>
              <a:t>SantaFe</a:t>
            </a:r>
            <a:r>
              <a:rPr lang="en-US" cap="small" dirty="0" smtClean="0">
                <a:solidFill>
                  <a:srgbClr val="080163"/>
                </a:solidFill>
                <a:latin typeface="Calibri" panose="020F0502020204030204" pitchFamily="34" charset="0"/>
              </a:rPr>
              <a:t>201</a:t>
            </a:r>
            <a:r>
              <a:rPr lang="cs-CZ" cap="small" dirty="0" smtClean="0">
                <a:solidFill>
                  <a:srgbClr val="080163"/>
                </a:solidFill>
                <a:latin typeface="Calibri" panose="020F0502020204030204" pitchFamily="34" charset="0"/>
              </a:rPr>
              <a:t>7</a:t>
            </a:r>
            <a:r>
              <a:rPr lang="en-US" cap="small" dirty="0" smtClean="0">
                <a:solidFill>
                  <a:srgbClr val="080163"/>
                </a:solidFill>
                <a:latin typeface="Calibri" panose="020F0502020204030204" pitchFamily="34" charset="0"/>
              </a:rPr>
              <a:t>.</a:t>
            </a:r>
            <a:r>
              <a:rPr lang="en-US" cap="small" dirty="0" err="1" smtClean="0">
                <a:solidFill>
                  <a:srgbClr val="080163"/>
                </a:solidFill>
                <a:latin typeface="Calibri" panose="020F0502020204030204" pitchFamily="34" charset="0"/>
              </a:rPr>
              <a:t>pptx</a:t>
            </a:r>
            <a:endParaRPr lang="en-US" dirty="0">
              <a:solidFill>
                <a:srgbClr val="080163"/>
              </a:solidFill>
            </a:endParaRPr>
          </a:p>
        </p:txBody>
      </p:sp>
      <p:sp>
        <p:nvSpPr>
          <p:cNvPr id="7" name="Zástupný symbol pro číslo snímku 15"/>
          <p:cNvSpPr>
            <a:spLocks noGrp="1"/>
          </p:cNvSpPr>
          <p:nvPr>
            <p:ph type="sldNum" sz="quarter" idx="16"/>
          </p:nvPr>
        </p:nvSpPr>
        <p:spPr bwMode="auto">
          <a:xfrm>
            <a:off x="8742363" y="6449268"/>
            <a:ext cx="3873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F62EFAD-1AFF-4B12-AA6C-3A34FE77B609}" type="slidenum">
              <a:rPr lang="en-US" altLang="cs-CZ" sz="1800">
                <a:solidFill>
                  <a:srgbClr val="080163"/>
                </a:solidFill>
                <a:latin typeface="Calibri" panose="020F0502020204030204" pitchFamily="34" charset="0"/>
                <a:cs typeface="Calibri" panose="020F0502020204030204" pitchFamily="34" charset="0"/>
              </a:rPr>
              <a:pPr fontAlgn="base">
                <a:spcBef>
                  <a:spcPct val="0"/>
                </a:spcBef>
                <a:spcAft>
                  <a:spcPct val="0"/>
                </a:spcAft>
              </a:pPr>
              <a:t>21</a:t>
            </a:fld>
            <a:endParaRPr lang="en-US" altLang="cs-CZ" sz="1800">
              <a:solidFill>
                <a:srgbClr val="080163"/>
              </a:solidFill>
              <a:latin typeface="Calibri" panose="020F0502020204030204" pitchFamily="34" charset="0"/>
              <a:cs typeface="Calibri" panose="020F0502020204030204" pitchFamily="34" charset="0"/>
            </a:endParaRPr>
          </a:p>
        </p:txBody>
      </p:sp>
      <p:cxnSp>
        <p:nvCxnSpPr>
          <p:cNvPr id="9" name="Přímá spojnice 8"/>
          <p:cNvCxnSpPr/>
          <p:nvPr/>
        </p:nvCxnSpPr>
        <p:spPr>
          <a:xfrm>
            <a:off x="257175" y="260648"/>
            <a:ext cx="8037857"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6228184" y="-27384"/>
            <a:ext cx="2066848" cy="307777"/>
          </a:xfrm>
          <a:prstGeom prst="rect">
            <a:avLst/>
          </a:prstGeom>
        </p:spPr>
        <p:txBody>
          <a:bodyPr wrap="none">
            <a:spAutoFit/>
          </a:bodyPr>
          <a:lstStyle/>
          <a:p>
            <a:pPr algn="r"/>
            <a:r>
              <a:rPr lang="en-US" sz="1400" b="1" cap="small" smtClean="0">
                <a:solidFill>
                  <a:srgbClr val="002060"/>
                </a:solidFill>
                <a:latin typeface="Calibri" panose="020F0502020204030204" pitchFamily="34" charset="0"/>
                <a:cs typeface="Calibri" panose="020F0502020204030204" pitchFamily="34" charset="0"/>
              </a:rPr>
              <a:t>Charles University Prague</a:t>
            </a:r>
            <a:endParaRPr lang="en-US" sz="1400" b="1">
              <a:solidFill>
                <a:srgbClr val="002060"/>
              </a:solidFill>
              <a:latin typeface="Calibri" panose="020F0502020204030204" pitchFamily="34" charset="0"/>
              <a:cs typeface="Calibri" panose="020F0502020204030204" pitchFamily="34" charset="0"/>
            </a:endParaRPr>
          </a:p>
        </p:txBody>
      </p:sp>
      <p:pic>
        <p:nvPicPr>
          <p:cNvPr id="11" name="Picture 2" descr="F:\_Documents\Graphics\LOGO-KMOP-MFF-UK\logo-UK-cutou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8424" y="44624"/>
            <a:ext cx="709028" cy="709028"/>
          </a:xfrm>
          <a:prstGeom prst="rect">
            <a:avLst/>
          </a:prstGeom>
          <a:noFill/>
          <a:effectLst>
            <a:outerShdw blurRad="25400" dist="12700" dir="2700000" algn="tl" rotWithShape="0">
              <a:prstClr val="black">
                <a:alpha val="40000"/>
              </a:prstClr>
            </a:outerShdw>
          </a:effectLst>
          <a:extLst/>
        </p:spPr>
      </p:pic>
      <p:cxnSp>
        <p:nvCxnSpPr>
          <p:cNvPr id="15" name="Přímá spojnice 14"/>
          <p:cNvCxnSpPr/>
          <p:nvPr/>
        </p:nvCxnSpPr>
        <p:spPr>
          <a:xfrm>
            <a:off x="257175" y="6597352"/>
            <a:ext cx="8485814"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23528" y="345976"/>
            <a:ext cx="7632700" cy="1066800"/>
          </a:xfrm>
          <a:effectLst>
            <a:outerShdw blurRad="63500" dist="25400" dir="2700000" algn="tl" rotWithShape="0">
              <a:prstClr val="black">
                <a:alpha val="50000"/>
              </a:prstClr>
            </a:outerShdw>
          </a:effectLst>
        </p:spPr>
        <p:txBody>
          <a:bodyPr>
            <a:normAutofit fontScale="90000"/>
          </a:bodyPr>
          <a:lstStyle/>
          <a:p>
            <a:pPr fontAlgn="auto">
              <a:spcAft>
                <a:spcPts val="0"/>
              </a:spcAft>
              <a:defRPr/>
            </a:pPr>
            <a:r>
              <a:rPr lang="en-US" b="1" dirty="0" smtClean="0">
                <a:solidFill>
                  <a:srgbClr val="000000"/>
                </a:solidFill>
                <a:latin typeface="Calibri" pitchFamily="34" charset="0"/>
              </a:rPr>
              <a:t>Related sources:</a:t>
            </a:r>
            <a:br>
              <a:rPr lang="en-US" b="1" dirty="0" smtClean="0">
                <a:solidFill>
                  <a:srgbClr val="000000"/>
                </a:solidFill>
                <a:latin typeface="Calibri" pitchFamily="34" charset="0"/>
              </a:rPr>
            </a:br>
            <a:r>
              <a:rPr lang="en-US" b="1" dirty="0" smtClean="0">
                <a:solidFill>
                  <a:srgbClr val="000000"/>
                </a:solidFill>
                <a:latin typeface="Calibri" pitchFamily="34" charset="0"/>
              </a:rPr>
              <a:t> </a:t>
            </a:r>
            <a:endParaRPr lang="en-US" b="1" dirty="0">
              <a:solidFill>
                <a:srgbClr val="000000"/>
              </a:solidFill>
              <a:latin typeface="Calibri" pitchFamily="34" charset="0"/>
            </a:endParaRPr>
          </a:p>
        </p:txBody>
      </p:sp>
      <p:sp>
        <p:nvSpPr>
          <p:cNvPr id="8196" name="TextovéPole 3"/>
          <p:cNvSpPr txBox="1">
            <a:spLocks noChangeArrowheads="1"/>
          </p:cNvSpPr>
          <p:nvPr/>
        </p:nvSpPr>
        <p:spPr bwMode="auto">
          <a:xfrm>
            <a:off x="34925" y="6600825"/>
            <a:ext cx="22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r>
              <a:rPr lang="en-US" altLang="cs-CZ" sz="1300" b="1"/>
              <a:t> </a:t>
            </a:r>
          </a:p>
        </p:txBody>
      </p:sp>
      <p:sp>
        <p:nvSpPr>
          <p:cNvPr id="22" name="Zástupný symbol pro obsah 1"/>
          <p:cNvSpPr txBox="1">
            <a:spLocks/>
          </p:cNvSpPr>
          <p:nvPr/>
        </p:nvSpPr>
        <p:spPr>
          <a:xfrm>
            <a:off x="274638" y="1484784"/>
            <a:ext cx="8594725" cy="5298281"/>
          </a:xfrm>
          <a:prstGeom prst="rect">
            <a:avLst/>
          </a:prstGeom>
        </p:spPr>
        <p:txBody>
          <a:bodyPr>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357188" indent="-357188" algn="just" fontAlgn="auto">
              <a:spcBef>
                <a:spcPts val="0"/>
              </a:spcBef>
              <a:spcAft>
                <a:spcPts val="600"/>
              </a:spcAft>
              <a:buNone/>
              <a:defRPr/>
            </a:pPr>
            <a:r>
              <a:rPr lang="en-US" sz="1800" b="1" dirty="0" err="1" smtClean="0">
                <a:solidFill>
                  <a:schemeClr val="tx1"/>
                </a:solidFill>
              </a:rPr>
              <a:t>Mikšovský</a:t>
            </a:r>
            <a:r>
              <a:rPr lang="en-US" sz="1800" b="1" dirty="0" smtClean="0">
                <a:solidFill>
                  <a:schemeClr val="tx1"/>
                </a:solidFill>
              </a:rPr>
              <a:t> </a:t>
            </a:r>
            <a:r>
              <a:rPr lang="en-US" sz="1800" b="1" dirty="0">
                <a:solidFill>
                  <a:schemeClr val="tx1"/>
                </a:solidFill>
              </a:rPr>
              <a:t>J., </a:t>
            </a:r>
            <a:r>
              <a:rPr lang="en-US" sz="1800" b="1" dirty="0" err="1">
                <a:solidFill>
                  <a:schemeClr val="tx1"/>
                </a:solidFill>
              </a:rPr>
              <a:t>Holtanová</a:t>
            </a:r>
            <a:r>
              <a:rPr lang="en-US" sz="1800" b="1" dirty="0">
                <a:solidFill>
                  <a:schemeClr val="tx1"/>
                </a:solidFill>
              </a:rPr>
              <a:t> E., </a:t>
            </a:r>
            <a:r>
              <a:rPr lang="en-US" sz="1800" b="1" dirty="0" err="1">
                <a:solidFill>
                  <a:schemeClr val="tx1"/>
                </a:solidFill>
              </a:rPr>
              <a:t>Pišoft</a:t>
            </a:r>
            <a:r>
              <a:rPr lang="en-US" sz="1800" b="1" dirty="0">
                <a:solidFill>
                  <a:schemeClr val="tx1"/>
                </a:solidFill>
              </a:rPr>
              <a:t> P. (2016): </a:t>
            </a:r>
            <a:r>
              <a:rPr lang="en-US" sz="1800" dirty="0">
                <a:solidFill>
                  <a:schemeClr val="tx1"/>
                </a:solidFill>
              </a:rPr>
              <a:t>Imprints of climate forcings in global gridded temperature data, Earth Syst. </a:t>
            </a:r>
            <a:r>
              <a:rPr lang="en-US" sz="1800" dirty="0" err="1">
                <a:solidFill>
                  <a:schemeClr val="tx1"/>
                </a:solidFill>
              </a:rPr>
              <a:t>Dynam</a:t>
            </a:r>
            <a:r>
              <a:rPr lang="en-US" sz="1800" dirty="0" smtClean="0">
                <a:solidFill>
                  <a:schemeClr val="tx1"/>
                </a:solidFill>
              </a:rPr>
              <a:t>. 7</a:t>
            </a:r>
            <a:r>
              <a:rPr lang="cs-CZ" sz="1800" dirty="0" smtClean="0">
                <a:solidFill>
                  <a:schemeClr val="tx1"/>
                </a:solidFill>
              </a:rPr>
              <a:t>:</a:t>
            </a:r>
            <a:r>
              <a:rPr lang="en-US" sz="1800" dirty="0" smtClean="0">
                <a:solidFill>
                  <a:schemeClr val="tx1"/>
                </a:solidFill>
              </a:rPr>
              <a:t>231-249</a:t>
            </a:r>
            <a:r>
              <a:rPr lang="en-US" sz="1800" dirty="0">
                <a:solidFill>
                  <a:schemeClr val="tx1"/>
                </a:solidFill>
              </a:rPr>
              <a:t>, </a:t>
            </a:r>
            <a:r>
              <a:rPr lang="en-US" sz="1800" dirty="0" smtClean="0">
                <a:solidFill>
                  <a:schemeClr val="tx1"/>
                </a:solidFill>
              </a:rPr>
              <a:t>doi:10.5194/esd-7-231-2016</a:t>
            </a:r>
            <a:endParaRPr lang="cs-CZ" sz="1800" dirty="0" smtClean="0">
              <a:solidFill>
                <a:schemeClr val="tx1"/>
              </a:solidFill>
            </a:endParaRPr>
          </a:p>
          <a:p>
            <a:pPr marL="357188" indent="-357188" algn="just" fontAlgn="auto">
              <a:spcBef>
                <a:spcPts val="0"/>
              </a:spcBef>
              <a:spcAft>
                <a:spcPts val="600"/>
              </a:spcAft>
              <a:buNone/>
              <a:defRPr/>
            </a:pPr>
            <a:r>
              <a:rPr lang="en-US" sz="1800" b="1" dirty="0" err="1">
                <a:solidFill>
                  <a:schemeClr val="tx1"/>
                </a:solidFill>
              </a:rPr>
              <a:t>Mikšovský</a:t>
            </a:r>
            <a:r>
              <a:rPr lang="en-US" sz="1800" b="1" dirty="0">
                <a:solidFill>
                  <a:schemeClr val="tx1"/>
                </a:solidFill>
              </a:rPr>
              <a:t> J., </a:t>
            </a:r>
            <a:r>
              <a:rPr lang="en-US" sz="1800" b="1" dirty="0" err="1" smtClean="0">
                <a:solidFill>
                  <a:schemeClr val="tx1"/>
                </a:solidFill>
              </a:rPr>
              <a:t>Pišoft</a:t>
            </a:r>
            <a:r>
              <a:rPr lang="en-US" sz="1800" b="1" dirty="0" smtClean="0">
                <a:solidFill>
                  <a:schemeClr val="tx1"/>
                </a:solidFill>
              </a:rPr>
              <a:t> </a:t>
            </a:r>
            <a:r>
              <a:rPr lang="en-US" sz="1800" b="1" dirty="0">
                <a:solidFill>
                  <a:schemeClr val="tx1"/>
                </a:solidFill>
              </a:rPr>
              <a:t>P. (</a:t>
            </a:r>
            <a:r>
              <a:rPr lang="en-US" sz="1800" b="1" dirty="0" smtClean="0">
                <a:solidFill>
                  <a:schemeClr val="tx1"/>
                </a:solidFill>
              </a:rPr>
              <a:t>201</a:t>
            </a:r>
            <a:r>
              <a:rPr lang="cs-CZ" sz="1800" b="1" dirty="0" smtClean="0">
                <a:solidFill>
                  <a:schemeClr val="tx1"/>
                </a:solidFill>
              </a:rPr>
              <a:t>5</a:t>
            </a:r>
            <a:r>
              <a:rPr lang="en-US" sz="1800" b="1" dirty="0">
                <a:solidFill>
                  <a:schemeClr val="tx1"/>
                </a:solidFill>
              </a:rPr>
              <a:t>): </a:t>
            </a:r>
            <a:r>
              <a:rPr lang="en-US" sz="1800" dirty="0">
                <a:solidFill>
                  <a:schemeClr val="tx1"/>
                </a:solidFill>
              </a:rPr>
              <a:t>Attribution of European temperature variability during 1882–2010: A statistical </a:t>
            </a:r>
            <a:r>
              <a:rPr lang="en-US" sz="1800" dirty="0" smtClean="0">
                <a:solidFill>
                  <a:schemeClr val="tx1"/>
                </a:solidFill>
              </a:rPr>
              <a:t>perspective</a:t>
            </a:r>
            <a:r>
              <a:rPr lang="cs-CZ" sz="1800" dirty="0" smtClean="0">
                <a:solidFill>
                  <a:schemeClr val="tx1"/>
                </a:solidFill>
              </a:rPr>
              <a:t>. In: Urban O. et al. (</a:t>
            </a:r>
            <a:r>
              <a:rPr lang="cs-CZ" sz="1800" dirty="0" err="1" smtClean="0">
                <a:solidFill>
                  <a:schemeClr val="tx1"/>
                </a:solidFill>
              </a:rPr>
              <a:t>eds</a:t>
            </a:r>
            <a:r>
              <a:rPr lang="cs-CZ" sz="1800" dirty="0">
                <a:solidFill>
                  <a:schemeClr val="tx1"/>
                </a:solidFill>
              </a:rPr>
              <a:t>.): </a:t>
            </a:r>
            <a:r>
              <a:rPr lang="cs-CZ" sz="1800" dirty="0" err="1">
                <a:solidFill>
                  <a:schemeClr val="tx1"/>
                </a:solidFill>
              </a:rPr>
              <a:t>Global</a:t>
            </a:r>
            <a:r>
              <a:rPr lang="cs-CZ" sz="1800" dirty="0">
                <a:solidFill>
                  <a:schemeClr val="tx1"/>
                </a:solidFill>
              </a:rPr>
              <a:t> </a:t>
            </a:r>
            <a:r>
              <a:rPr lang="cs-CZ" sz="1800" dirty="0" err="1">
                <a:solidFill>
                  <a:schemeClr val="tx1"/>
                </a:solidFill>
              </a:rPr>
              <a:t>Change</a:t>
            </a:r>
            <a:r>
              <a:rPr lang="cs-CZ" sz="1800" dirty="0">
                <a:solidFill>
                  <a:schemeClr val="tx1"/>
                </a:solidFill>
              </a:rPr>
              <a:t>: A </a:t>
            </a:r>
            <a:r>
              <a:rPr lang="cs-CZ" sz="1800" dirty="0" err="1">
                <a:solidFill>
                  <a:schemeClr val="tx1"/>
                </a:solidFill>
              </a:rPr>
              <a:t>Complex</a:t>
            </a:r>
            <a:r>
              <a:rPr lang="cs-CZ" sz="1800" dirty="0">
                <a:solidFill>
                  <a:schemeClr val="tx1"/>
                </a:solidFill>
              </a:rPr>
              <a:t> </a:t>
            </a:r>
            <a:r>
              <a:rPr lang="cs-CZ" sz="1800" dirty="0" err="1" smtClean="0">
                <a:solidFill>
                  <a:schemeClr val="tx1"/>
                </a:solidFill>
              </a:rPr>
              <a:t>Challenge</a:t>
            </a:r>
            <a:r>
              <a:rPr lang="cs-CZ" sz="1800" dirty="0" smtClean="0">
                <a:solidFill>
                  <a:schemeClr val="tx1"/>
                </a:solidFill>
              </a:rPr>
              <a:t>. </a:t>
            </a:r>
            <a:r>
              <a:rPr lang="en-US" sz="1800" dirty="0">
                <a:solidFill>
                  <a:schemeClr val="tx1"/>
                </a:solidFill>
              </a:rPr>
              <a:t>Global Change Research Centre, The Czech Academy of Sciences, </a:t>
            </a:r>
            <a:r>
              <a:rPr lang="en-US" sz="1800" dirty="0" smtClean="0">
                <a:solidFill>
                  <a:schemeClr val="tx1"/>
                </a:solidFill>
              </a:rPr>
              <a:t>Brno</a:t>
            </a:r>
            <a:r>
              <a:rPr lang="cs-CZ" sz="1800" dirty="0">
                <a:solidFill>
                  <a:schemeClr val="tx1"/>
                </a:solidFill>
              </a:rPr>
              <a:t>,</a:t>
            </a:r>
            <a:r>
              <a:rPr lang="cs-CZ" sz="1800" dirty="0" smtClean="0">
                <a:solidFill>
                  <a:schemeClr val="tx1"/>
                </a:solidFill>
              </a:rPr>
              <a:t> p. </a:t>
            </a:r>
            <a:r>
              <a:rPr lang="cs-CZ" sz="1800" dirty="0">
                <a:solidFill>
                  <a:schemeClr val="tx1"/>
                </a:solidFill>
              </a:rPr>
              <a:t>10-13. ISBN: </a:t>
            </a:r>
            <a:r>
              <a:rPr lang="cs-CZ" sz="1800" dirty="0" smtClean="0">
                <a:solidFill>
                  <a:schemeClr val="tx1"/>
                </a:solidFill>
              </a:rPr>
              <a:t>978-80-87902-10-3</a:t>
            </a:r>
          </a:p>
          <a:p>
            <a:pPr marL="357188" indent="-357188" algn="just" fontAlgn="auto">
              <a:spcBef>
                <a:spcPts val="0"/>
              </a:spcBef>
              <a:spcAft>
                <a:spcPts val="600"/>
              </a:spcAft>
              <a:buNone/>
              <a:defRPr/>
            </a:pPr>
            <a:r>
              <a:rPr lang="cs-CZ" sz="1800" b="1" dirty="0" smtClean="0">
                <a:solidFill>
                  <a:schemeClr val="tx1"/>
                </a:solidFill>
              </a:rPr>
              <a:t>Mikšovský J., Brázdil R., Štěpánek P., Zahradníček P., </a:t>
            </a:r>
            <a:r>
              <a:rPr lang="cs-CZ" sz="1800" b="1" dirty="0" err="1" smtClean="0">
                <a:solidFill>
                  <a:schemeClr val="tx1"/>
                </a:solidFill>
              </a:rPr>
              <a:t>Pišoft</a:t>
            </a:r>
            <a:r>
              <a:rPr lang="cs-CZ" sz="1800" b="1" dirty="0" smtClean="0">
                <a:solidFill>
                  <a:schemeClr val="tx1"/>
                </a:solidFill>
              </a:rPr>
              <a:t> P. (2014):</a:t>
            </a:r>
            <a:r>
              <a:rPr lang="cs-CZ" sz="1800" dirty="0" smtClean="0">
                <a:solidFill>
                  <a:schemeClr val="tx1"/>
                </a:solidFill>
              </a:rPr>
              <a:t> </a:t>
            </a:r>
            <a:r>
              <a:rPr lang="en-US" sz="1800" dirty="0">
                <a:solidFill>
                  <a:schemeClr val="tx1"/>
                </a:solidFill>
              </a:rPr>
              <a:t>Long-term variability of temperature and </a:t>
            </a:r>
            <a:r>
              <a:rPr lang="en-US" sz="1800" dirty="0" smtClean="0">
                <a:solidFill>
                  <a:schemeClr val="tx1"/>
                </a:solidFill>
              </a:rPr>
              <a:t>precipitation</a:t>
            </a:r>
            <a:r>
              <a:rPr lang="cs-CZ" sz="1800" dirty="0" smtClean="0">
                <a:solidFill>
                  <a:schemeClr val="tx1"/>
                </a:solidFill>
              </a:rPr>
              <a:t> </a:t>
            </a:r>
            <a:r>
              <a:rPr lang="en-US" sz="1800" dirty="0" smtClean="0">
                <a:solidFill>
                  <a:schemeClr val="tx1"/>
                </a:solidFill>
              </a:rPr>
              <a:t>in </a:t>
            </a:r>
            <a:r>
              <a:rPr lang="en-US" sz="1800" dirty="0">
                <a:solidFill>
                  <a:schemeClr val="tx1"/>
                </a:solidFill>
              </a:rPr>
              <a:t>the Czech Lands: an attribution </a:t>
            </a:r>
            <a:r>
              <a:rPr lang="en-US" sz="1800" dirty="0" smtClean="0">
                <a:solidFill>
                  <a:schemeClr val="tx1"/>
                </a:solidFill>
              </a:rPr>
              <a:t>analysis</a:t>
            </a:r>
            <a:r>
              <a:rPr lang="cs-CZ" sz="1800" dirty="0" smtClean="0">
                <a:solidFill>
                  <a:schemeClr val="tx1"/>
                </a:solidFill>
              </a:rPr>
              <a:t>. </a:t>
            </a:r>
            <a:r>
              <a:rPr lang="cs-CZ" sz="1800" dirty="0" err="1" smtClean="0">
                <a:solidFill>
                  <a:schemeClr val="tx1"/>
                </a:solidFill>
              </a:rPr>
              <a:t>Clim</a:t>
            </a:r>
            <a:r>
              <a:rPr lang="cs-CZ" sz="1800" dirty="0" smtClean="0">
                <a:solidFill>
                  <a:schemeClr val="tx1"/>
                </a:solidFill>
              </a:rPr>
              <a:t>. </a:t>
            </a:r>
            <a:r>
              <a:rPr lang="cs-CZ" sz="1800" dirty="0" err="1" smtClean="0">
                <a:solidFill>
                  <a:schemeClr val="tx1"/>
                </a:solidFill>
              </a:rPr>
              <a:t>Change</a:t>
            </a:r>
            <a:r>
              <a:rPr lang="cs-CZ" sz="1800" dirty="0" smtClean="0">
                <a:solidFill>
                  <a:schemeClr val="tx1"/>
                </a:solidFill>
              </a:rPr>
              <a:t> 125(2):253-264, </a:t>
            </a:r>
            <a:r>
              <a:rPr lang="cs-CZ" sz="1800" dirty="0" err="1" smtClean="0">
                <a:solidFill>
                  <a:schemeClr val="tx1"/>
                </a:solidFill>
              </a:rPr>
              <a:t>doi</a:t>
            </a:r>
            <a:r>
              <a:rPr lang="cs-CZ" sz="1800" dirty="0" smtClean="0">
                <a:solidFill>
                  <a:schemeClr val="tx1"/>
                </a:solidFill>
              </a:rPr>
              <a:t>: </a:t>
            </a:r>
            <a:r>
              <a:rPr lang="cs-CZ" sz="1800" dirty="0"/>
              <a:t>10.1007/s10584-014-1147-7</a:t>
            </a:r>
            <a:endParaRPr lang="cs-CZ" sz="1800" dirty="0">
              <a:solidFill>
                <a:schemeClr val="tx1"/>
              </a:solidFill>
            </a:endParaRPr>
          </a:p>
          <a:p>
            <a:pPr marL="357188" indent="-357188" algn="just" fontAlgn="auto">
              <a:spcBef>
                <a:spcPts val="0"/>
              </a:spcBef>
              <a:spcAft>
                <a:spcPts val="600"/>
              </a:spcAft>
              <a:buNone/>
              <a:defRPr/>
            </a:pPr>
            <a:endParaRPr lang="cs-CZ" sz="1800" dirty="0">
              <a:solidFill>
                <a:schemeClr val="tx1"/>
              </a:solidFill>
            </a:endParaRPr>
          </a:p>
          <a:p>
            <a:pPr marL="357188" indent="-357188" algn="just" fontAlgn="auto">
              <a:spcBef>
                <a:spcPts val="0"/>
              </a:spcBef>
              <a:spcAft>
                <a:spcPts val="600"/>
              </a:spcAft>
              <a:buNone/>
              <a:defRPr/>
            </a:pPr>
            <a:endParaRPr lang="cs-CZ" sz="1800" dirty="0" smtClean="0">
              <a:solidFill>
                <a:schemeClr val="tx1"/>
              </a:solidFill>
            </a:endParaRPr>
          </a:p>
          <a:p>
            <a:pPr marL="0" indent="0" algn="just" fontAlgn="auto">
              <a:spcBef>
                <a:spcPts val="0"/>
              </a:spcBef>
              <a:spcAft>
                <a:spcPts val="600"/>
              </a:spcAft>
              <a:buNone/>
              <a:defRPr/>
            </a:pPr>
            <a:endParaRPr lang="en-US" sz="1800" dirty="0" smtClean="0">
              <a:solidFill>
                <a:schemeClr val="tx1"/>
              </a:solidFill>
            </a:endParaRPr>
          </a:p>
        </p:txBody>
      </p:sp>
      <p:cxnSp>
        <p:nvCxnSpPr>
          <p:cNvPr id="11" name="Přímá spojnice 10"/>
          <p:cNvCxnSpPr/>
          <p:nvPr/>
        </p:nvCxnSpPr>
        <p:spPr>
          <a:xfrm>
            <a:off x="257175" y="6597352"/>
            <a:ext cx="8485814"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257175" y="260648"/>
            <a:ext cx="8037857"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sp>
        <p:nvSpPr>
          <p:cNvPr id="7" name="Obdélník 6"/>
          <p:cNvSpPr/>
          <p:nvPr/>
        </p:nvSpPr>
        <p:spPr>
          <a:xfrm>
            <a:off x="6228184" y="-27384"/>
            <a:ext cx="2066848" cy="307777"/>
          </a:xfrm>
          <a:prstGeom prst="rect">
            <a:avLst/>
          </a:prstGeom>
        </p:spPr>
        <p:txBody>
          <a:bodyPr wrap="none">
            <a:spAutoFit/>
          </a:bodyPr>
          <a:lstStyle/>
          <a:p>
            <a:pPr algn="r"/>
            <a:r>
              <a:rPr lang="en-US" sz="1400" b="1" cap="small" smtClean="0">
                <a:solidFill>
                  <a:srgbClr val="002060"/>
                </a:solidFill>
                <a:latin typeface="Calibri" panose="020F0502020204030204" pitchFamily="34" charset="0"/>
                <a:cs typeface="Calibri" panose="020F0502020204030204" pitchFamily="34" charset="0"/>
              </a:rPr>
              <a:t>Charles University</a:t>
            </a:r>
            <a:r>
              <a:rPr lang="cs-CZ" sz="1400" b="1" cap="small" smtClean="0">
                <a:solidFill>
                  <a:srgbClr val="002060"/>
                </a:solidFill>
                <a:latin typeface="Calibri" panose="020F0502020204030204" pitchFamily="34" charset="0"/>
                <a:cs typeface="Calibri" panose="020F0502020204030204" pitchFamily="34" charset="0"/>
              </a:rPr>
              <a:t> Prague</a:t>
            </a:r>
            <a:endParaRPr lang="en-US" sz="1400" b="1">
              <a:solidFill>
                <a:srgbClr val="002060"/>
              </a:solidFill>
              <a:latin typeface="Calibri" panose="020F0502020204030204" pitchFamily="34" charset="0"/>
              <a:cs typeface="Calibri" panose="020F0502020204030204" pitchFamily="34" charset="0"/>
            </a:endParaRPr>
          </a:p>
        </p:txBody>
      </p:sp>
      <p:pic>
        <p:nvPicPr>
          <p:cNvPr id="8" name="Picture 2" descr="F:\_Documents\Graphics\LOGO-KMOP-MFF-UK\logo-UK-cutou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44624"/>
            <a:ext cx="709028" cy="709028"/>
          </a:xfrm>
          <a:prstGeom prst="rect">
            <a:avLst/>
          </a:prstGeom>
          <a:noFill/>
          <a:effectLst>
            <a:outerShdw blurRad="25400" dist="12700" dir="2700000" algn="tl" rotWithShape="0">
              <a:prstClr val="black">
                <a:alpha val="40000"/>
              </a:prstClr>
            </a:outerShdw>
          </a:effectLst>
          <a:extLst/>
        </p:spPr>
      </p:pic>
      <p:sp>
        <p:nvSpPr>
          <p:cNvPr id="9" name="Zástupný symbol pro číslo snímku 15"/>
          <p:cNvSpPr>
            <a:spLocks noGrp="1"/>
          </p:cNvSpPr>
          <p:nvPr>
            <p:ph type="sldNum" sz="quarter" idx="16"/>
          </p:nvPr>
        </p:nvSpPr>
        <p:spPr bwMode="auto">
          <a:xfrm>
            <a:off x="8742363" y="6449268"/>
            <a:ext cx="3873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F62EFAD-1AFF-4B12-AA6C-3A34FE77B609}" type="slidenum">
              <a:rPr lang="en-US" altLang="cs-CZ" sz="1800">
                <a:solidFill>
                  <a:srgbClr val="080163"/>
                </a:solidFill>
                <a:latin typeface="Calibri" panose="020F0502020204030204" pitchFamily="34" charset="0"/>
                <a:cs typeface="Calibri" panose="020F0502020204030204" pitchFamily="34" charset="0"/>
              </a:rPr>
              <a:pPr fontAlgn="base">
                <a:spcBef>
                  <a:spcPct val="0"/>
                </a:spcBef>
                <a:spcAft>
                  <a:spcPct val="0"/>
                </a:spcAft>
              </a:pPr>
              <a:t>22</a:t>
            </a:fld>
            <a:endParaRPr lang="en-US" altLang="cs-CZ" sz="1800">
              <a:solidFill>
                <a:srgbClr val="080163"/>
              </a:solidFill>
              <a:latin typeface="Calibri" panose="020F0502020204030204" pitchFamily="34" charset="0"/>
              <a:cs typeface="Calibri" panose="020F0502020204030204" pitchFamily="34" charset="0"/>
            </a:endParaRPr>
          </a:p>
        </p:txBody>
      </p:sp>
      <p:sp>
        <p:nvSpPr>
          <p:cNvPr id="12" name="Zástupný symbol pro zápatí 65"/>
          <p:cNvSpPr>
            <a:spLocks noGrp="1"/>
          </p:cNvSpPr>
          <p:nvPr>
            <p:ph type="ftr" sz="quarter" idx="15"/>
          </p:nvPr>
        </p:nvSpPr>
        <p:spPr>
          <a:xfrm>
            <a:off x="180494" y="6593284"/>
            <a:ext cx="8639175" cy="292100"/>
          </a:xfrm>
        </p:spPr>
        <p:txBody>
          <a:bodyPr>
            <a:noAutofit/>
          </a:bodyPr>
          <a:lstStyle/>
          <a:p>
            <a:pPr>
              <a:defRPr/>
            </a:pPr>
            <a:r>
              <a:rPr lang="en-US" sz="1400" cap="small" dirty="0" smtClean="0">
                <a:solidFill>
                  <a:srgbClr val="002060"/>
                </a:solidFill>
                <a:latin typeface="Calibri" panose="020F0502020204030204" pitchFamily="34" charset="0"/>
                <a:cs typeface="Calibri" panose="020F0502020204030204" pitchFamily="34" charset="0"/>
              </a:rPr>
              <a:t>J. </a:t>
            </a:r>
            <a:r>
              <a:rPr lang="en-US" sz="1400" cap="small" dirty="0" err="1" smtClean="0">
                <a:solidFill>
                  <a:srgbClr val="002060"/>
                </a:solidFill>
                <a:latin typeface="Calibri" panose="020F0502020204030204" pitchFamily="34" charset="0"/>
                <a:cs typeface="Calibri" panose="020F0502020204030204" pitchFamily="34" charset="0"/>
              </a:rPr>
              <a:t>Mikšovský</a:t>
            </a:r>
            <a:r>
              <a:rPr lang="en-US" sz="1400" cap="small" dirty="0" smtClean="0">
                <a:solidFill>
                  <a:srgbClr val="002060"/>
                </a:solidFill>
                <a:latin typeface="Calibri" panose="020F0502020204030204" pitchFamily="34" charset="0"/>
                <a:cs typeface="Calibri" panose="020F0502020204030204" pitchFamily="34" charset="0"/>
              </a:rPr>
              <a:t> et al.: </a:t>
            </a:r>
            <a:r>
              <a:rPr lang="cs-CZ" sz="1400" cap="small" dirty="0" err="1" smtClean="0">
                <a:solidFill>
                  <a:srgbClr val="002060"/>
                </a:solidFill>
                <a:latin typeface="Calibri" panose="020F0502020204030204" pitchFamily="34" charset="0"/>
                <a:cs typeface="Calibri" panose="020F0502020204030204" pitchFamily="34" charset="0"/>
              </a:rPr>
              <a:t>Global</a:t>
            </a:r>
            <a:r>
              <a:rPr lang="cs-CZ" sz="1400" cap="small" dirty="0" smtClean="0">
                <a:solidFill>
                  <a:srgbClr val="002060"/>
                </a:solidFill>
                <a:latin typeface="Calibri" panose="020F0502020204030204" pitchFamily="34" charset="0"/>
                <a:cs typeface="Calibri" panose="020F0502020204030204" pitchFamily="34" charset="0"/>
              </a:rPr>
              <a:t> and </a:t>
            </a:r>
            <a:r>
              <a:rPr lang="cs-CZ" sz="1400" cap="small" dirty="0" err="1" smtClean="0">
                <a:solidFill>
                  <a:srgbClr val="002060"/>
                </a:solidFill>
                <a:latin typeface="Calibri" panose="020F0502020204030204" pitchFamily="34" charset="0"/>
                <a:cs typeface="Calibri" panose="020F0502020204030204" pitchFamily="34" charset="0"/>
              </a:rPr>
              <a:t>local</a:t>
            </a:r>
            <a:r>
              <a:rPr lang="cs-CZ" sz="1400" cap="small" dirty="0" smtClean="0">
                <a:solidFill>
                  <a:srgbClr val="002060"/>
                </a:solidFill>
                <a:latin typeface="Calibri" panose="020F0502020204030204" pitchFamily="34" charset="0"/>
                <a:cs typeface="Calibri" panose="020F0502020204030204" pitchFamily="34" charset="0"/>
              </a:rPr>
              <a:t> </a:t>
            </a:r>
            <a:r>
              <a:rPr lang="cs-CZ" sz="1400" cap="small" dirty="0" err="1" smtClean="0">
                <a:solidFill>
                  <a:srgbClr val="002060"/>
                </a:solidFill>
                <a:latin typeface="Calibri" panose="020F0502020204030204" pitchFamily="34" charset="0"/>
                <a:cs typeface="Calibri" panose="020F0502020204030204" pitchFamily="34" charset="0"/>
              </a:rPr>
              <a:t>imprints</a:t>
            </a:r>
            <a:r>
              <a:rPr lang="cs-CZ" sz="1400" cap="small" dirty="0" smtClean="0">
                <a:solidFill>
                  <a:srgbClr val="002060"/>
                </a:solidFill>
                <a:latin typeface="Calibri" panose="020F0502020204030204" pitchFamily="34" charset="0"/>
                <a:cs typeface="Calibri" panose="020F0502020204030204" pitchFamily="34" charset="0"/>
              </a:rPr>
              <a:t> </a:t>
            </a:r>
            <a:r>
              <a:rPr lang="cs-CZ" sz="1400" cap="small" dirty="0" err="1" smtClean="0">
                <a:solidFill>
                  <a:srgbClr val="002060"/>
                </a:solidFill>
                <a:latin typeface="Calibri" panose="020F0502020204030204" pitchFamily="34" charset="0"/>
                <a:cs typeface="Calibri" panose="020F0502020204030204" pitchFamily="34" charset="0"/>
              </a:rPr>
              <a:t>of</a:t>
            </a:r>
            <a:r>
              <a:rPr lang="cs-CZ" sz="1400" cap="small" dirty="0" smtClean="0">
                <a:solidFill>
                  <a:srgbClr val="002060"/>
                </a:solidFill>
                <a:latin typeface="Calibri" panose="020F0502020204030204" pitchFamily="34" charset="0"/>
                <a:cs typeface="Calibri" panose="020F0502020204030204" pitchFamily="34" charset="0"/>
              </a:rPr>
              <a:t> </a:t>
            </a:r>
            <a:r>
              <a:rPr lang="cs-CZ" sz="1400" cap="small" dirty="0" err="1" smtClean="0">
                <a:solidFill>
                  <a:srgbClr val="002060"/>
                </a:solidFill>
                <a:latin typeface="Calibri" panose="020F0502020204030204" pitchFamily="34" charset="0"/>
                <a:cs typeface="Calibri" panose="020F0502020204030204" pitchFamily="34" charset="0"/>
              </a:rPr>
              <a:t>climate</a:t>
            </a:r>
            <a:r>
              <a:rPr lang="cs-CZ" sz="1400" cap="small" dirty="0" smtClean="0">
                <a:solidFill>
                  <a:srgbClr val="002060"/>
                </a:solidFill>
                <a:latin typeface="Calibri" panose="020F0502020204030204" pitchFamily="34" charset="0"/>
                <a:cs typeface="Calibri" panose="020F0502020204030204" pitchFamily="34" charset="0"/>
              </a:rPr>
              <a:t> forcings ...         </a:t>
            </a:r>
            <a:r>
              <a:rPr lang="en-US" sz="1400" cap="small" dirty="0" smtClean="0">
                <a:solidFill>
                  <a:srgbClr val="080163"/>
                </a:solidFill>
                <a:latin typeface="Calibri" panose="020F0502020204030204" pitchFamily="34" charset="0"/>
                <a:cs typeface="Calibri" panose="020F0502020204030204" pitchFamily="34" charset="0"/>
              </a:rPr>
              <a:t>http</a:t>
            </a:r>
            <a:r>
              <a:rPr lang="en-US" sz="1400" cap="small" dirty="0">
                <a:solidFill>
                  <a:srgbClr val="080163"/>
                </a:solidFill>
                <a:latin typeface="Calibri" panose="020F0502020204030204" pitchFamily="34" charset="0"/>
                <a:cs typeface="Calibri" panose="020F0502020204030204" pitchFamily="34" charset="0"/>
              </a:rPr>
              <a:t>://www.miksovsky.info/</a:t>
            </a:r>
            <a:r>
              <a:rPr lang="cs-CZ" sz="1400" cap="small" dirty="0" err="1">
                <a:solidFill>
                  <a:srgbClr val="080163"/>
                </a:solidFill>
                <a:latin typeface="Calibri" panose="020F0502020204030204" pitchFamily="34" charset="0"/>
                <a:cs typeface="Calibri" panose="020F0502020204030204" pitchFamily="34" charset="0"/>
              </a:rPr>
              <a:t>SantaFe</a:t>
            </a:r>
            <a:r>
              <a:rPr lang="en-US" sz="1400" cap="small" dirty="0" smtClean="0">
                <a:solidFill>
                  <a:srgbClr val="080163"/>
                </a:solidFill>
                <a:latin typeface="Calibri" panose="020F0502020204030204" pitchFamily="34" charset="0"/>
                <a:cs typeface="Calibri" panose="020F0502020204030204" pitchFamily="34" charset="0"/>
              </a:rPr>
              <a:t>201</a:t>
            </a:r>
            <a:r>
              <a:rPr lang="cs-CZ" sz="1400" cap="small" dirty="0" smtClean="0">
                <a:solidFill>
                  <a:srgbClr val="080163"/>
                </a:solidFill>
                <a:latin typeface="Calibri" panose="020F0502020204030204" pitchFamily="34" charset="0"/>
                <a:cs typeface="Calibri" panose="020F0502020204030204" pitchFamily="34" charset="0"/>
              </a:rPr>
              <a:t>7</a:t>
            </a:r>
            <a:r>
              <a:rPr lang="en-US" sz="1400" cap="small" dirty="0" smtClean="0">
                <a:solidFill>
                  <a:srgbClr val="080163"/>
                </a:solidFill>
                <a:latin typeface="Calibri" panose="020F0502020204030204" pitchFamily="34" charset="0"/>
                <a:cs typeface="Calibri" panose="020F0502020204030204" pitchFamily="34" charset="0"/>
              </a:rPr>
              <a:t>.</a:t>
            </a:r>
            <a:r>
              <a:rPr lang="en-US" sz="1400" cap="small" dirty="0" err="1" smtClean="0">
                <a:solidFill>
                  <a:srgbClr val="080163"/>
                </a:solidFill>
                <a:latin typeface="Calibri" panose="020F0502020204030204" pitchFamily="34" charset="0"/>
                <a:cs typeface="Calibri" panose="020F0502020204030204" pitchFamily="34" charset="0"/>
              </a:rPr>
              <a:t>pptx</a:t>
            </a:r>
            <a:r>
              <a:rPr lang="cs-CZ" sz="1400" cap="small" dirty="0" smtClean="0">
                <a:solidFill>
                  <a:srgbClr val="002060"/>
                </a:solidFill>
                <a:latin typeface="Calibri" panose="020F0502020204030204" pitchFamily="34" charset="0"/>
                <a:cs typeface="Calibri" panose="020F0502020204030204" pitchFamily="34" charset="0"/>
              </a:rPr>
              <a:t> </a:t>
            </a:r>
            <a:endParaRPr lang="en-US" sz="1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6864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ovéPole 3"/>
          <p:cNvSpPr txBox="1">
            <a:spLocks noChangeArrowheads="1"/>
          </p:cNvSpPr>
          <p:nvPr/>
        </p:nvSpPr>
        <p:spPr bwMode="auto">
          <a:xfrm>
            <a:off x="34925" y="6600825"/>
            <a:ext cx="22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r>
              <a:rPr lang="en-US" altLang="cs-CZ" sz="1300" b="1">
                <a:latin typeface="Calibri" panose="020F0502020204030204" pitchFamily="34" charset="0"/>
                <a:cs typeface="Calibri" panose="020F0502020204030204" pitchFamily="34" charset="0"/>
              </a:rPr>
              <a:t> </a:t>
            </a:r>
          </a:p>
        </p:txBody>
      </p:sp>
      <p:sp>
        <p:nvSpPr>
          <p:cNvPr id="45" name="Nadpis 2"/>
          <p:cNvSpPr txBox="1">
            <a:spLocks/>
          </p:cNvSpPr>
          <p:nvPr/>
        </p:nvSpPr>
        <p:spPr bwMode="auto">
          <a:xfrm>
            <a:off x="323528" y="345976"/>
            <a:ext cx="8712968" cy="1066800"/>
          </a:xfrm>
          <a:prstGeom prst="rect">
            <a:avLst/>
          </a:prstGeom>
          <a:noFill/>
          <a:ln>
            <a:noFill/>
          </a:ln>
          <a:effectLst>
            <a:outerShdw blurRad="63500" dist="25400" dir="2700000" algn="tl" rotWithShape="0">
              <a:prstClr val="black">
                <a:alpha val="5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fontAlgn="base">
              <a:spcBef>
                <a:spcPts val="400"/>
              </a:spcBef>
              <a:spcAft>
                <a:spcPct val="0"/>
              </a:spcAft>
              <a:defRPr sz="3600" kern="1200">
                <a:solidFill>
                  <a:schemeClr val="tx2"/>
                </a:solidFill>
                <a:latin typeface="+mj-lt"/>
                <a:ea typeface="+mj-ea"/>
                <a:cs typeface="Tunga" pitchFamily="2"/>
              </a:defRPr>
            </a:lvl1pPr>
            <a:lvl2pPr algn="l" rtl="0" fontAlgn="base">
              <a:spcBef>
                <a:spcPts val="400"/>
              </a:spcBef>
              <a:spcAft>
                <a:spcPct val="0"/>
              </a:spcAft>
              <a:defRPr sz="3600">
                <a:solidFill>
                  <a:schemeClr val="tx2"/>
                </a:solidFill>
                <a:latin typeface="Candara" pitchFamily="34" charset="0"/>
                <a:cs typeface="Tunga" pitchFamily="34" charset="0"/>
              </a:defRPr>
            </a:lvl2pPr>
            <a:lvl3pPr algn="l" rtl="0" fontAlgn="base">
              <a:spcBef>
                <a:spcPts val="400"/>
              </a:spcBef>
              <a:spcAft>
                <a:spcPct val="0"/>
              </a:spcAft>
              <a:defRPr sz="3600">
                <a:solidFill>
                  <a:schemeClr val="tx2"/>
                </a:solidFill>
                <a:latin typeface="Candara" pitchFamily="34" charset="0"/>
                <a:cs typeface="Tunga" pitchFamily="34" charset="0"/>
              </a:defRPr>
            </a:lvl3pPr>
            <a:lvl4pPr algn="l" rtl="0" fontAlgn="base">
              <a:spcBef>
                <a:spcPts val="400"/>
              </a:spcBef>
              <a:spcAft>
                <a:spcPct val="0"/>
              </a:spcAft>
              <a:defRPr sz="3600">
                <a:solidFill>
                  <a:schemeClr val="tx2"/>
                </a:solidFill>
                <a:latin typeface="Candara" pitchFamily="34" charset="0"/>
                <a:cs typeface="Tunga" pitchFamily="34" charset="0"/>
              </a:defRPr>
            </a:lvl4pPr>
            <a:lvl5pPr algn="l" rtl="0" fontAlgn="base">
              <a:spcBef>
                <a:spcPts val="400"/>
              </a:spcBef>
              <a:spcAft>
                <a:spcPct val="0"/>
              </a:spcAft>
              <a:defRPr sz="3600">
                <a:solidFill>
                  <a:schemeClr val="tx2"/>
                </a:solidFill>
                <a:latin typeface="Candara" pitchFamily="34" charset="0"/>
                <a:cs typeface="Tunga" pitchFamily="34" charset="0"/>
              </a:defRPr>
            </a:lvl5pPr>
            <a:lvl6pPr marL="457200" algn="l" rtl="0" fontAlgn="base">
              <a:spcBef>
                <a:spcPts val="400"/>
              </a:spcBef>
              <a:spcAft>
                <a:spcPct val="0"/>
              </a:spcAft>
              <a:defRPr sz="3600">
                <a:solidFill>
                  <a:schemeClr val="tx2"/>
                </a:solidFill>
                <a:latin typeface="Candara" pitchFamily="34" charset="0"/>
                <a:cs typeface="Tunga" pitchFamily="34" charset="0"/>
              </a:defRPr>
            </a:lvl6pPr>
            <a:lvl7pPr marL="914400" algn="l" rtl="0" fontAlgn="base">
              <a:spcBef>
                <a:spcPts val="400"/>
              </a:spcBef>
              <a:spcAft>
                <a:spcPct val="0"/>
              </a:spcAft>
              <a:defRPr sz="3600">
                <a:solidFill>
                  <a:schemeClr val="tx2"/>
                </a:solidFill>
                <a:latin typeface="Candara" pitchFamily="34" charset="0"/>
                <a:cs typeface="Tunga" pitchFamily="34" charset="0"/>
              </a:defRPr>
            </a:lvl7pPr>
            <a:lvl8pPr marL="1371600" algn="l" rtl="0" fontAlgn="base">
              <a:spcBef>
                <a:spcPts val="400"/>
              </a:spcBef>
              <a:spcAft>
                <a:spcPct val="0"/>
              </a:spcAft>
              <a:defRPr sz="3600">
                <a:solidFill>
                  <a:schemeClr val="tx2"/>
                </a:solidFill>
                <a:latin typeface="Candara" pitchFamily="34" charset="0"/>
                <a:cs typeface="Tunga" pitchFamily="34" charset="0"/>
              </a:defRPr>
            </a:lvl8pPr>
            <a:lvl9pPr marL="1828800" algn="l" rtl="0" fontAlgn="base">
              <a:spcBef>
                <a:spcPts val="400"/>
              </a:spcBef>
              <a:spcAft>
                <a:spcPct val="0"/>
              </a:spcAft>
              <a:defRPr sz="3600">
                <a:solidFill>
                  <a:schemeClr val="tx2"/>
                </a:solidFill>
                <a:latin typeface="Candara" pitchFamily="34" charset="0"/>
                <a:cs typeface="Tunga" pitchFamily="34" charset="0"/>
              </a:defRPr>
            </a:lvl9pPr>
          </a:lstStyle>
          <a:p>
            <a:pPr fontAlgn="auto">
              <a:spcAft>
                <a:spcPts val="0"/>
              </a:spcAft>
              <a:defRPr/>
            </a:pPr>
            <a:r>
              <a:rPr lang="en-US" sz="3200" b="1" dirty="0" smtClean="0">
                <a:solidFill>
                  <a:srgbClr val="000000"/>
                </a:solidFill>
                <a:latin typeface="Calibri" panose="020F0502020204030204" pitchFamily="34" charset="0"/>
                <a:cs typeface="Calibri" panose="020F0502020204030204" pitchFamily="34" charset="0"/>
              </a:rPr>
              <a:t>Temperature data:</a:t>
            </a:r>
          </a:p>
          <a:p>
            <a:pPr fontAlgn="auto">
              <a:spcAft>
                <a:spcPts val="0"/>
              </a:spcAft>
              <a:defRPr/>
            </a:pPr>
            <a:r>
              <a:rPr lang="en-US" sz="3200" dirty="0" smtClean="0">
                <a:solidFill>
                  <a:srgbClr val="000000"/>
                </a:solidFill>
                <a:latin typeface="Calibri" pitchFamily="34" charset="0"/>
                <a:cs typeface="Calibri" panose="020F0502020204030204" pitchFamily="34" charset="0"/>
              </a:rPr>
              <a:t>Gridded temperatures &amp; their global averages</a:t>
            </a:r>
          </a:p>
        </p:txBody>
      </p:sp>
      <p:cxnSp>
        <p:nvCxnSpPr>
          <p:cNvPr id="25" name="Přímá spojnice 24"/>
          <p:cNvCxnSpPr/>
          <p:nvPr/>
        </p:nvCxnSpPr>
        <p:spPr>
          <a:xfrm>
            <a:off x="257175" y="6597352"/>
            <a:ext cx="8485814"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sp>
        <p:nvSpPr>
          <p:cNvPr id="16" name="Zástupný symbol pro obsah 1"/>
          <p:cNvSpPr txBox="1">
            <a:spLocks/>
          </p:cNvSpPr>
          <p:nvPr/>
        </p:nvSpPr>
        <p:spPr>
          <a:xfrm>
            <a:off x="325438" y="1628800"/>
            <a:ext cx="8062986" cy="1512168"/>
          </a:xfrm>
          <a:prstGeom prst="rect">
            <a:avLst/>
          </a:prstGeom>
        </p:spPr>
        <p:txBody>
          <a:bodyPr>
            <a:no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fontAlgn="auto">
              <a:spcBef>
                <a:spcPts val="0"/>
              </a:spcBef>
              <a:buNone/>
              <a:defRPr/>
            </a:pPr>
            <a:r>
              <a:rPr lang="en-US" sz="1800" b="1" smtClean="0">
                <a:solidFill>
                  <a:srgbClr val="000000"/>
                </a:solidFill>
                <a:latin typeface="Calibri" panose="020F0502020204030204" pitchFamily="34" charset="0"/>
                <a:cs typeface="Calibri" panose="020F0502020204030204" pitchFamily="34" charset="0"/>
              </a:rPr>
              <a:t>Temperature analyses:</a:t>
            </a:r>
          </a:p>
          <a:p>
            <a:pPr marL="285750" indent="-285750" fontAlgn="auto">
              <a:spcBef>
                <a:spcPts val="0"/>
              </a:spcBef>
              <a:defRPr/>
            </a:pPr>
            <a:r>
              <a:rPr lang="en-US" sz="1800" smtClean="0">
                <a:solidFill>
                  <a:srgbClr val="000000"/>
                </a:solidFill>
                <a:latin typeface="Calibri" panose="020F0502020204030204" pitchFamily="34" charset="0"/>
                <a:cs typeface="Calibri" panose="020F0502020204030204" pitchFamily="34" charset="0"/>
              </a:rPr>
              <a:t>GISTEMP (NASA GISS)</a:t>
            </a:r>
          </a:p>
          <a:p>
            <a:pPr marL="285750" indent="-285750" fontAlgn="auto">
              <a:spcBef>
                <a:spcPts val="0"/>
              </a:spcBef>
              <a:defRPr/>
            </a:pPr>
            <a:r>
              <a:rPr lang="en-US" sz="1800" smtClean="0">
                <a:solidFill>
                  <a:srgbClr val="000000"/>
                </a:solidFill>
                <a:latin typeface="Calibri" panose="020F0502020204030204" pitchFamily="34" charset="0"/>
                <a:cs typeface="Calibri" panose="020F0502020204030204" pitchFamily="34" charset="0"/>
              </a:rPr>
              <a:t>Berkeley Earth (Berkeley Earth group)</a:t>
            </a:r>
          </a:p>
          <a:p>
            <a:pPr marL="285750" indent="-285750" fontAlgn="auto">
              <a:spcBef>
                <a:spcPts val="0"/>
              </a:spcBef>
              <a:defRPr/>
            </a:pPr>
            <a:r>
              <a:rPr lang="en-US" sz="1800" smtClean="0">
                <a:solidFill>
                  <a:srgbClr val="000000"/>
                </a:solidFill>
                <a:latin typeface="Calibri" panose="020F0502020204030204" pitchFamily="34" charset="0"/>
                <a:cs typeface="Calibri" panose="020F0502020204030204" pitchFamily="34" charset="0"/>
              </a:rPr>
              <a:t>Merged Land–Ocean Surface Temperature Analysis - MLOST (NOAA)</a:t>
            </a:r>
          </a:p>
          <a:p>
            <a:pPr marL="285750" indent="-285750" fontAlgn="auto">
              <a:spcBef>
                <a:spcPts val="0"/>
              </a:spcBef>
              <a:defRPr/>
            </a:pPr>
            <a:r>
              <a:rPr lang="en-US" sz="1800" smtClean="0">
                <a:solidFill>
                  <a:srgbClr val="000000"/>
                </a:solidFill>
                <a:latin typeface="Calibri" panose="020F0502020204030204" pitchFamily="34" charset="0"/>
                <a:cs typeface="Calibri" panose="020F0502020204030204" pitchFamily="34" charset="0"/>
              </a:rPr>
              <a:t>HadCRUT4 (CRU &amp; Hadley Centre)</a:t>
            </a:r>
          </a:p>
          <a:p>
            <a:pPr marL="0" indent="0" fontAlgn="auto">
              <a:spcBef>
                <a:spcPts val="0"/>
              </a:spcBef>
              <a:buNone/>
              <a:defRPr/>
            </a:pPr>
            <a:r>
              <a:rPr lang="en-US" sz="1800" b="1" smtClean="0">
                <a:solidFill>
                  <a:srgbClr val="000000"/>
                </a:solidFill>
                <a:latin typeface="Calibri" panose="020F0502020204030204" pitchFamily="34" charset="0"/>
                <a:cs typeface="Calibri" panose="020F0502020204030204" pitchFamily="34" charset="0"/>
              </a:rPr>
              <a:t>Reanalysis data:</a:t>
            </a:r>
          </a:p>
          <a:p>
            <a:pPr marL="285750" indent="-285750" fontAlgn="auto">
              <a:spcBef>
                <a:spcPts val="0"/>
              </a:spcBef>
              <a:defRPr/>
            </a:pPr>
            <a:r>
              <a:rPr lang="en-US" sz="1800" smtClean="0">
                <a:solidFill>
                  <a:srgbClr val="000000"/>
                </a:solidFill>
                <a:latin typeface="Calibri" panose="020F0502020204030204" pitchFamily="34" charset="0"/>
                <a:cs typeface="Calibri" panose="020F0502020204030204" pitchFamily="34" charset="0"/>
              </a:rPr>
              <a:t>20th Century Reanalysis (NOAA &amp; CIRES) </a:t>
            </a:r>
          </a:p>
        </p:txBody>
      </p:sp>
      <p:sp>
        <p:nvSpPr>
          <p:cNvPr id="8" name="Zástupný symbol pro číslo snímku 15"/>
          <p:cNvSpPr>
            <a:spLocks noGrp="1"/>
          </p:cNvSpPr>
          <p:nvPr>
            <p:ph type="sldNum" sz="quarter" idx="16"/>
          </p:nvPr>
        </p:nvSpPr>
        <p:spPr bwMode="auto">
          <a:xfrm>
            <a:off x="8742363" y="6449268"/>
            <a:ext cx="3873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F62EFAD-1AFF-4B12-AA6C-3A34FE77B609}" type="slidenum">
              <a:rPr lang="en-US" altLang="cs-CZ" sz="1800">
                <a:solidFill>
                  <a:srgbClr val="080163"/>
                </a:solidFill>
                <a:latin typeface="Calibri" panose="020F0502020204030204" pitchFamily="34" charset="0"/>
                <a:cs typeface="Calibri" panose="020F0502020204030204" pitchFamily="34" charset="0"/>
              </a:rPr>
              <a:pPr fontAlgn="base">
                <a:spcBef>
                  <a:spcPct val="0"/>
                </a:spcBef>
                <a:spcAft>
                  <a:spcPct val="0"/>
                </a:spcAft>
              </a:pPr>
              <a:t>3</a:t>
            </a:fld>
            <a:endParaRPr lang="en-US" altLang="cs-CZ" sz="1800" dirty="0">
              <a:solidFill>
                <a:srgbClr val="080163"/>
              </a:solidFill>
              <a:latin typeface="Calibri" panose="020F0502020204030204" pitchFamily="34" charset="0"/>
              <a:cs typeface="Calibri" panose="020F0502020204030204" pitchFamily="34" charset="0"/>
            </a:endParaRPr>
          </a:p>
        </p:txBody>
      </p:sp>
      <p:cxnSp>
        <p:nvCxnSpPr>
          <p:cNvPr id="10" name="Přímá spojnice 9"/>
          <p:cNvCxnSpPr/>
          <p:nvPr/>
        </p:nvCxnSpPr>
        <p:spPr>
          <a:xfrm>
            <a:off x="257175" y="260648"/>
            <a:ext cx="8037857"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6228184" y="-27384"/>
            <a:ext cx="2066848" cy="307777"/>
          </a:xfrm>
          <a:prstGeom prst="rect">
            <a:avLst/>
          </a:prstGeom>
        </p:spPr>
        <p:txBody>
          <a:bodyPr wrap="none">
            <a:spAutoFit/>
          </a:bodyPr>
          <a:lstStyle/>
          <a:p>
            <a:pPr algn="r"/>
            <a:r>
              <a:rPr lang="en-US" sz="1400" b="1" cap="small" smtClean="0">
                <a:solidFill>
                  <a:srgbClr val="002060"/>
                </a:solidFill>
                <a:latin typeface="Calibri" panose="020F0502020204030204" pitchFamily="34" charset="0"/>
                <a:cs typeface="Calibri" panose="020F0502020204030204" pitchFamily="34" charset="0"/>
              </a:rPr>
              <a:t>Charles University Prague</a:t>
            </a:r>
            <a:endParaRPr lang="en-US" sz="1400" b="1">
              <a:solidFill>
                <a:srgbClr val="002060"/>
              </a:solidFill>
              <a:latin typeface="Calibri" panose="020F0502020204030204" pitchFamily="34" charset="0"/>
              <a:cs typeface="Calibri" panose="020F0502020204030204" pitchFamily="34" charset="0"/>
            </a:endParaRPr>
          </a:p>
        </p:txBody>
      </p:sp>
      <p:pic>
        <p:nvPicPr>
          <p:cNvPr id="12" name="Picture 2" descr="F:\_Documents\Graphics\LOGO-KMOP-MFF-UK\logo-UK-cutou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44624"/>
            <a:ext cx="709028" cy="709028"/>
          </a:xfrm>
          <a:prstGeom prst="rect">
            <a:avLst/>
          </a:prstGeom>
          <a:noFill/>
          <a:effectLst>
            <a:outerShdw blurRad="25400" dist="12700" dir="2700000" algn="tl" rotWithShape="0">
              <a:prstClr val="black">
                <a:alpha val="40000"/>
              </a:prstClr>
            </a:outerShdw>
          </a:effectLst>
          <a:extLst/>
        </p:spPr>
      </p:pic>
      <p:pic>
        <p:nvPicPr>
          <p:cNvPr id="2050" name="Picture 2" descr="G:\_Analyses\SantaFe\Figs\Global_seri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38" y="4869160"/>
            <a:ext cx="8640000" cy="1637589"/>
          </a:xfrm>
          <a:prstGeom prst="rect">
            <a:avLst/>
          </a:prstGeom>
          <a:noFill/>
          <a:extLst>
            <a:ext uri="{909E8E84-426E-40DD-AFC4-6F175D3DCCD1}">
              <a14:hiddenFill xmlns:a14="http://schemas.microsoft.com/office/drawing/2010/main">
                <a:solidFill>
                  <a:srgbClr val="FFFFFF"/>
                </a:solidFill>
              </a14:hiddenFill>
            </a:ext>
          </a:extLst>
        </p:spPr>
      </p:pic>
      <p:sp>
        <p:nvSpPr>
          <p:cNvPr id="15" name="Obdélník 14"/>
          <p:cNvSpPr/>
          <p:nvPr/>
        </p:nvSpPr>
        <p:spPr>
          <a:xfrm>
            <a:off x="611560" y="4653136"/>
            <a:ext cx="8353878" cy="307777"/>
          </a:xfrm>
          <a:prstGeom prst="rect">
            <a:avLst/>
          </a:prstGeom>
          <a:noFill/>
          <a:ln w="19050">
            <a:noFill/>
          </a:ln>
        </p:spPr>
        <p:txBody>
          <a:bodyPr wrap="square">
            <a:spAutoFit/>
          </a:bodyPr>
          <a:lstStyle/>
          <a:p>
            <a:r>
              <a:rPr lang="en-US" sz="1400" smtClean="0">
                <a:solidFill>
                  <a:srgbClr val="000000"/>
                </a:solidFill>
                <a:latin typeface="Calibri" panose="020F0502020204030204" pitchFamily="34" charset="0"/>
                <a:cs typeface="Calibri" panose="020F0502020204030204" pitchFamily="34" charset="0"/>
              </a:rPr>
              <a:t>Global temperature anomaly (°C, relative to 1951-1980): </a:t>
            </a:r>
            <a:r>
              <a:rPr lang="en-US" sz="1400" b="1" smtClean="0">
                <a:solidFill>
                  <a:srgbClr val="0000FF"/>
                </a:solidFill>
                <a:latin typeface="Calibri" pitchFamily="34" charset="0"/>
                <a:cs typeface="Calibri" panose="020F0502020204030204" pitchFamily="34" charset="0"/>
              </a:rPr>
              <a:t>GISTEMP</a:t>
            </a:r>
            <a:r>
              <a:rPr lang="en-US" sz="1400" smtClean="0">
                <a:solidFill>
                  <a:srgbClr val="000000"/>
                </a:solidFill>
                <a:latin typeface="Calibri" pitchFamily="34" charset="0"/>
                <a:cs typeface="Calibri" panose="020F0502020204030204" pitchFamily="34" charset="0"/>
              </a:rPr>
              <a:t>, </a:t>
            </a:r>
            <a:r>
              <a:rPr lang="en-US" sz="1400" b="1" smtClean="0">
                <a:solidFill>
                  <a:srgbClr val="66CCFF"/>
                </a:solidFill>
                <a:latin typeface="Calibri" pitchFamily="34" charset="0"/>
                <a:cs typeface="Calibri" panose="020F0502020204030204" pitchFamily="34" charset="0"/>
              </a:rPr>
              <a:t>Berkeley Earth</a:t>
            </a:r>
            <a:r>
              <a:rPr lang="en-US" sz="1400" smtClean="0">
                <a:solidFill>
                  <a:srgbClr val="000000"/>
                </a:solidFill>
                <a:latin typeface="Calibri" pitchFamily="34" charset="0"/>
                <a:cs typeface="Calibri" panose="020F0502020204030204" pitchFamily="34" charset="0"/>
              </a:rPr>
              <a:t> and </a:t>
            </a:r>
            <a:r>
              <a:rPr lang="en-US" sz="1400" b="1" smtClean="0">
                <a:solidFill>
                  <a:srgbClr val="FF0000"/>
                </a:solidFill>
                <a:latin typeface="Calibri" pitchFamily="34" charset="0"/>
                <a:cs typeface="Calibri" panose="020F0502020204030204" pitchFamily="34" charset="0"/>
              </a:rPr>
              <a:t>20th Century Reanalysis</a:t>
            </a:r>
            <a:r>
              <a:rPr lang="en-US" sz="1400" smtClean="0">
                <a:solidFill>
                  <a:srgbClr val="FF0000"/>
                </a:solidFill>
                <a:latin typeface="Calibri" pitchFamily="34" charset="0"/>
                <a:cs typeface="Calibri" panose="020F0502020204030204" pitchFamily="34" charset="0"/>
              </a:rPr>
              <a:t>  </a:t>
            </a:r>
            <a:endParaRPr lang="en-US" sz="1400">
              <a:solidFill>
                <a:srgbClr val="FF0000"/>
              </a:solidFill>
              <a:latin typeface="Calibri" panose="020F0502020204030204" pitchFamily="34" charset="0"/>
              <a:cs typeface="Calibri" panose="020F0502020204030204" pitchFamily="34" charset="0"/>
            </a:endParaRPr>
          </a:p>
        </p:txBody>
      </p:sp>
      <p:sp>
        <p:nvSpPr>
          <p:cNvPr id="4" name="Obdélník 3"/>
          <p:cNvSpPr/>
          <p:nvPr/>
        </p:nvSpPr>
        <p:spPr>
          <a:xfrm>
            <a:off x="630833" y="5013176"/>
            <a:ext cx="2520279"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7" name="Obdélník 16"/>
          <p:cNvSpPr/>
          <p:nvPr/>
        </p:nvSpPr>
        <p:spPr>
          <a:xfrm>
            <a:off x="1806961" y="5013176"/>
            <a:ext cx="2520279"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 name="Obdélník 1"/>
          <p:cNvSpPr/>
          <p:nvPr/>
        </p:nvSpPr>
        <p:spPr>
          <a:xfrm>
            <a:off x="395536" y="3771901"/>
            <a:ext cx="8496944" cy="646331"/>
          </a:xfrm>
          <a:prstGeom prst="rect">
            <a:avLst/>
          </a:prstGeom>
        </p:spPr>
        <p:txBody>
          <a:bodyPr wrap="square">
            <a:spAutoFit/>
          </a:bodyPr>
          <a:lstStyle/>
          <a:p>
            <a:pPr fontAlgn="auto">
              <a:spcBef>
                <a:spcPts val="0"/>
              </a:spcBef>
              <a:defRPr/>
            </a:pPr>
            <a:r>
              <a:rPr lang="en-US" smtClean="0">
                <a:latin typeface="Calibri" panose="020F0502020204030204" pitchFamily="34" charset="0"/>
                <a:cs typeface="Calibri" panose="020F0502020204030204" pitchFamily="34" charset="0"/>
              </a:rPr>
              <a:t>How interchangeable are individual datasets?</a:t>
            </a:r>
          </a:p>
          <a:p>
            <a:pPr marL="0" indent="0" fontAlgn="auto">
              <a:spcBef>
                <a:spcPts val="0"/>
              </a:spcBef>
              <a:buNone/>
              <a:defRPr/>
            </a:pPr>
            <a:r>
              <a:rPr lang="en-US" smtClean="0">
                <a:latin typeface="Calibri" panose="020F0502020204030204" pitchFamily="34" charset="0"/>
                <a:cs typeface="Calibri" panose="020F0502020204030204" pitchFamily="34" charset="0"/>
              </a:rPr>
              <a:t>How accurately do they represent the past evolution of the climate system?</a:t>
            </a:r>
          </a:p>
        </p:txBody>
      </p:sp>
      <p:sp>
        <p:nvSpPr>
          <p:cNvPr id="19" name="Zástupný symbol pro zápatí 65"/>
          <p:cNvSpPr>
            <a:spLocks noGrp="1"/>
          </p:cNvSpPr>
          <p:nvPr>
            <p:ph type="ftr" sz="quarter" idx="15"/>
          </p:nvPr>
        </p:nvSpPr>
        <p:spPr>
          <a:xfrm>
            <a:off x="180494" y="6593284"/>
            <a:ext cx="8639175" cy="292100"/>
          </a:xfrm>
        </p:spPr>
        <p:txBody>
          <a:bodyPr>
            <a:noAutofit/>
          </a:bodyPr>
          <a:lstStyle/>
          <a:p>
            <a:pPr>
              <a:defRPr/>
            </a:pPr>
            <a:r>
              <a:rPr lang="en-US" sz="1400" cap="small" dirty="0" smtClean="0">
                <a:solidFill>
                  <a:srgbClr val="002060"/>
                </a:solidFill>
                <a:latin typeface="Calibri" panose="020F0502020204030204" pitchFamily="34" charset="0"/>
                <a:cs typeface="Calibri" panose="020F0502020204030204" pitchFamily="34" charset="0"/>
              </a:rPr>
              <a:t>J. </a:t>
            </a:r>
            <a:r>
              <a:rPr lang="en-US" sz="1400" cap="small" dirty="0" err="1" smtClean="0">
                <a:solidFill>
                  <a:srgbClr val="002060"/>
                </a:solidFill>
                <a:latin typeface="Calibri" panose="020F0502020204030204" pitchFamily="34" charset="0"/>
                <a:cs typeface="Calibri" panose="020F0502020204030204" pitchFamily="34" charset="0"/>
              </a:rPr>
              <a:t>Mikšovský</a:t>
            </a:r>
            <a:r>
              <a:rPr lang="en-US" sz="1400" cap="small" dirty="0" smtClean="0">
                <a:solidFill>
                  <a:srgbClr val="002060"/>
                </a:solidFill>
                <a:latin typeface="Calibri" panose="020F0502020204030204" pitchFamily="34" charset="0"/>
                <a:cs typeface="Calibri" panose="020F0502020204030204" pitchFamily="34" charset="0"/>
              </a:rPr>
              <a:t> et al.: Global and local imprints of climate forcings ...         </a:t>
            </a:r>
            <a:r>
              <a:rPr lang="en-US" sz="1400" cap="small" dirty="0" smtClean="0">
                <a:solidFill>
                  <a:srgbClr val="080163"/>
                </a:solidFill>
                <a:latin typeface="Calibri" panose="020F0502020204030204" pitchFamily="34" charset="0"/>
                <a:cs typeface="Calibri" panose="020F0502020204030204" pitchFamily="34" charset="0"/>
              </a:rPr>
              <a:t>http://www.miksovsky.info/SantaFe201</a:t>
            </a:r>
            <a:r>
              <a:rPr lang="cs-CZ" sz="1400" cap="small" dirty="0" smtClean="0">
                <a:solidFill>
                  <a:srgbClr val="080163"/>
                </a:solidFill>
                <a:latin typeface="Calibri" panose="020F0502020204030204" pitchFamily="34" charset="0"/>
                <a:cs typeface="Calibri" panose="020F0502020204030204" pitchFamily="34" charset="0"/>
              </a:rPr>
              <a:t>7</a:t>
            </a:r>
            <a:r>
              <a:rPr lang="en-US" sz="1400" cap="small" dirty="0" smtClean="0">
                <a:solidFill>
                  <a:srgbClr val="080163"/>
                </a:solidFill>
                <a:latin typeface="Calibri" panose="020F0502020204030204" pitchFamily="34" charset="0"/>
                <a:cs typeface="Calibri" panose="020F0502020204030204" pitchFamily="34" charset="0"/>
              </a:rPr>
              <a:t>.</a:t>
            </a:r>
            <a:r>
              <a:rPr lang="en-US" sz="1400" cap="small" dirty="0" err="1" smtClean="0">
                <a:solidFill>
                  <a:srgbClr val="080163"/>
                </a:solidFill>
                <a:latin typeface="Calibri" panose="020F0502020204030204" pitchFamily="34" charset="0"/>
                <a:cs typeface="Calibri" panose="020F0502020204030204" pitchFamily="34" charset="0"/>
              </a:rPr>
              <a:t>pptx</a:t>
            </a:r>
            <a:r>
              <a:rPr lang="en-US" sz="1400" cap="small" dirty="0" smtClean="0">
                <a:solidFill>
                  <a:srgbClr val="002060"/>
                </a:solidFill>
                <a:latin typeface="Calibri" panose="020F0502020204030204" pitchFamily="34" charset="0"/>
                <a:cs typeface="Calibri" panose="020F0502020204030204" pitchFamily="34" charset="0"/>
              </a:rPr>
              <a:t> </a:t>
            </a:r>
            <a:endParaRPr lang="en-US" sz="1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2285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23528" y="345976"/>
            <a:ext cx="7632700" cy="1066800"/>
          </a:xfrm>
          <a:effectLst>
            <a:outerShdw blurRad="63500" dist="25400" dir="2700000" algn="tl" rotWithShape="0">
              <a:prstClr val="black">
                <a:alpha val="50000"/>
              </a:prstClr>
            </a:outerShdw>
          </a:effectLst>
        </p:spPr>
        <p:txBody>
          <a:bodyPr>
            <a:normAutofit fontScale="90000"/>
          </a:bodyPr>
          <a:lstStyle/>
          <a:p>
            <a:pPr fontAlgn="auto">
              <a:spcAft>
                <a:spcPts val="0"/>
              </a:spcAft>
              <a:defRPr/>
            </a:pPr>
            <a:r>
              <a:rPr lang="en-US" b="1" dirty="0" smtClean="0">
                <a:solidFill>
                  <a:srgbClr val="000000"/>
                </a:solidFill>
                <a:latin typeface="Calibri" panose="020F0502020204030204" pitchFamily="34" charset="0"/>
                <a:cs typeface="Calibri" panose="020F0502020204030204" pitchFamily="34" charset="0"/>
              </a:rPr>
              <a:t>Statistical attribution analysis</a:t>
            </a:r>
            <a:br>
              <a:rPr lang="en-US" b="1" dirty="0" smtClean="0">
                <a:solidFill>
                  <a:srgbClr val="000000"/>
                </a:solidFill>
                <a:latin typeface="Calibri" panose="020F0502020204030204" pitchFamily="34" charset="0"/>
                <a:cs typeface="Calibri" panose="020F0502020204030204" pitchFamily="34" charset="0"/>
              </a:rPr>
            </a:br>
            <a:endParaRPr lang="en-US" b="1" dirty="0">
              <a:solidFill>
                <a:srgbClr val="000000"/>
              </a:solidFill>
              <a:latin typeface="Calibri" pitchFamily="34" charset="0"/>
              <a:cs typeface="Calibri" panose="020F0502020204030204" pitchFamily="34" charset="0"/>
            </a:endParaRPr>
          </a:p>
        </p:txBody>
      </p:sp>
      <p:sp>
        <p:nvSpPr>
          <p:cNvPr id="8196" name="TextovéPole 3"/>
          <p:cNvSpPr txBox="1">
            <a:spLocks noChangeArrowheads="1"/>
          </p:cNvSpPr>
          <p:nvPr/>
        </p:nvSpPr>
        <p:spPr bwMode="auto">
          <a:xfrm>
            <a:off x="34925" y="6600825"/>
            <a:ext cx="22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r>
              <a:rPr lang="en-US" altLang="cs-CZ" sz="1300" b="1" dirty="0">
                <a:latin typeface="Calibri" panose="020F0502020204030204" pitchFamily="34" charset="0"/>
                <a:cs typeface="Calibri" panose="020F0502020204030204" pitchFamily="34" charset="0"/>
              </a:rPr>
              <a:t> </a:t>
            </a:r>
          </a:p>
        </p:txBody>
      </p:sp>
      <p:sp>
        <p:nvSpPr>
          <p:cNvPr id="22" name="Zástupný symbol pro obsah 1"/>
          <p:cNvSpPr txBox="1">
            <a:spLocks/>
          </p:cNvSpPr>
          <p:nvPr/>
        </p:nvSpPr>
        <p:spPr>
          <a:xfrm>
            <a:off x="274639" y="1484313"/>
            <a:ext cx="3505274" cy="4938712"/>
          </a:xfrm>
          <a:prstGeom prst="rect">
            <a:avLst/>
          </a:prstGeom>
        </p:spPr>
        <p:txBody>
          <a:bodyPr>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lgn="just" fontAlgn="auto">
              <a:spcBef>
                <a:spcPts val="0"/>
              </a:spcBef>
              <a:buFont typeface="Arial" pitchFamily="34" charset="0"/>
              <a:buNone/>
              <a:defRPr/>
            </a:pPr>
            <a:endParaRPr lang="en-US" sz="1800" b="1" dirty="0" smtClean="0">
              <a:solidFill>
                <a:schemeClr val="tx1"/>
              </a:solidFill>
              <a:latin typeface="Calibri" panose="020F0502020204030204" pitchFamily="34" charset="0"/>
              <a:cs typeface="Calibri" panose="020F0502020204030204" pitchFamily="34" charset="0"/>
            </a:endParaRPr>
          </a:p>
        </p:txBody>
      </p:sp>
      <p:sp>
        <p:nvSpPr>
          <p:cNvPr id="9" name="TextovéPole 3"/>
          <p:cNvSpPr txBox="1">
            <a:spLocks noChangeArrowheads="1"/>
          </p:cNvSpPr>
          <p:nvPr/>
        </p:nvSpPr>
        <p:spPr bwMode="auto">
          <a:xfrm>
            <a:off x="34925" y="6600825"/>
            <a:ext cx="22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r>
              <a:rPr lang="en-US" altLang="cs-CZ" sz="1300" b="1" dirty="0">
                <a:latin typeface="Calibri" panose="020F0502020204030204" pitchFamily="34" charset="0"/>
                <a:cs typeface="Calibri" panose="020F0502020204030204" pitchFamily="34" charset="0"/>
              </a:rPr>
              <a:t> </a:t>
            </a:r>
          </a:p>
        </p:txBody>
      </p:sp>
      <p:grpSp>
        <p:nvGrpSpPr>
          <p:cNvPr id="32" name="Skupina 31"/>
          <p:cNvGrpSpPr/>
          <p:nvPr/>
        </p:nvGrpSpPr>
        <p:grpSpPr>
          <a:xfrm>
            <a:off x="2027276" y="1340769"/>
            <a:ext cx="5497052" cy="1408801"/>
            <a:chOff x="792083" y="3059187"/>
            <a:chExt cx="4511832" cy="1004093"/>
          </a:xfrm>
        </p:grpSpPr>
        <p:sp>
          <p:nvSpPr>
            <p:cNvPr id="33" name="Obdélník 32"/>
            <p:cNvSpPr/>
            <p:nvPr/>
          </p:nvSpPr>
          <p:spPr>
            <a:xfrm>
              <a:off x="792083" y="3059187"/>
              <a:ext cx="4511832" cy="1004093"/>
            </a:xfrm>
            <a:prstGeom prst="rect">
              <a:avLst/>
            </a:prstGeom>
            <a:solidFill>
              <a:srgbClr val="0070C0"/>
            </a:solidFill>
            <a:ln>
              <a:solidFill>
                <a:srgbClr val="002060"/>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bdélník 33"/>
            <p:cNvSpPr/>
            <p:nvPr/>
          </p:nvSpPr>
          <p:spPr>
            <a:xfrm>
              <a:off x="792083" y="3063670"/>
              <a:ext cx="4511832" cy="999610"/>
            </a:xfrm>
            <a:prstGeom prst="rect">
              <a:avLst/>
            </a:prstGeom>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a:spcBef>
                  <a:spcPct val="0"/>
                </a:spcBef>
                <a:spcAft>
                  <a:spcPct val="35000"/>
                </a:spcAft>
              </a:pPr>
              <a:r>
                <a:rPr lang="en-US" dirty="0" smtClean="0">
                  <a:latin typeface="Calibri" panose="020F0502020204030204" pitchFamily="34" charset="0"/>
                  <a:cs typeface="Calibri" panose="020F0502020204030204" pitchFamily="34" charset="0"/>
                </a:rPr>
                <a:t>Identification of components in the target signals associated with individual climate-forming agents</a:t>
              </a:r>
              <a:endParaRPr lang="en-US" dirty="0">
                <a:latin typeface="Calibri" pitchFamily="34" charset="0"/>
                <a:cs typeface="Calibri" panose="020F0502020204030204" pitchFamily="34" charset="0"/>
              </a:endParaRPr>
            </a:p>
          </p:txBody>
        </p:sp>
      </p:grpSp>
      <p:grpSp>
        <p:nvGrpSpPr>
          <p:cNvPr id="44" name="Skupina 43"/>
          <p:cNvGrpSpPr/>
          <p:nvPr/>
        </p:nvGrpSpPr>
        <p:grpSpPr>
          <a:xfrm>
            <a:off x="467544" y="3080199"/>
            <a:ext cx="3989450" cy="3373137"/>
            <a:chOff x="792083" y="3059187"/>
            <a:chExt cx="4511832" cy="1004093"/>
          </a:xfrm>
        </p:grpSpPr>
        <p:sp>
          <p:nvSpPr>
            <p:cNvPr id="45" name="Obdélník 44"/>
            <p:cNvSpPr/>
            <p:nvPr/>
          </p:nvSpPr>
          <p:spPr>
            <a:xfrm>
              <a:off x="792083" y="3059187"/>
              <a:ext cx="4511832" cy="1004093"/>
            </a:xfrm>
            <a:prstGeom prst="rect">
              <a:avLst/>
            </a:prstGeom>
            <a:solidFill>
              <a:srgbClr val="0070C0"/>
            </a:solidFill>
            <a:ln>
              <a:solidFill>
                <a:srgbClr val="002060"/>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bdélník 45"/>
            <p:cNvSpPr/>
            <p:nvPr/>
          </p:nvSpPr>
          <p:spPr>
            <a:xfrm>
              <a:off x="792083" y="3063670"/>
              <a:ext cx="4511832" cy="999610"/>
            </a:xfrm>
            <a:prstGeom prst="rect">
              <a:avLst/>
            </a:prstGeom>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a:spcBef>
                  <a:spcPct val="0"/>
                </a:spcBef>
                <a:spcAft>
                  <a:spcPct val="35000"/>
                </a:spcAft>
              </a:pPr>
              <a:endParaRPr lang="en-US" b="1" kern="1200" cap="small" dirty="0" smtClean="0">
                <a:solidFill>
                  <a:srgbClr val="FFFFCC"/>
                </a:solidFill>
                <a:latin typeface="Calibri" panose="020F0502020204030204" pitchFamily="34" charset="0"/>
                <a:cs typeface="Calibri" panose="020F0502020204030204" pitchFamily="34" charset="0"/>
              </a:endParaRPr>
            </a:p>
            <a:p>
              <a:pPr lvl="0" algn="ctr" defTabSz="844550">
                <a:spcAft>
                  <a:spcPct val="35000"/>
                </a:spcAft>
              </a:pPr>
              <a:r>
                <a:rPr lang="en-US" dirty="0" smtClean="0">
                  <a:latin typeface="Calibri" pitchFamily="34" charset="0"/>
                  <a:cs typeface="Calibri" panose="020F0502020204030204" pitchFamily="34" charset="0"/>
                </a:rPr>
                <a:t>Selection of suitable explanatory variables and their eventual pre-processing</a:t>
              </a:r>
            </a:p>
            <a:p>
              <a:pPr lvl="0" algn="ctr" defTabSz="844550">
                <a:spcAft>
                  <a:spcPct val="35000"/>
                </a:spcAft>
              </a:pPr>
              <a:r>
                <a:rPr lang="en-US" dirty="0" smtClean="0">
                  <a:latin typeface="Calibri" pitchFamily="34" charset="0"/>
                  <a:cs typeface="Calibri" panose="020F0502020204030204" pitchFamily="34" charset="0"/>
                </a:rPr>
                <a:t>Choice of the transfer function between </a:t>
              </a:r>
              <a:r>
                <a:rPr lang="en-US" dirty="0" err="1" smtClean="0">
                  <a:latin typeface="Calibri" pitchFamily="34" charset="0"/>
                  <a:cs typeface="Calibri" panose="020F0502020204030204" pitchFamily="34" charset="0"/>
                </a:rPr>
                <a:t>predictands</a:t>
              </a:r>
              <a:r>
                <a:rPr lang="en-US" dirty="0" smtClean="0">
                  <a:latin typeface="Calibri" pitchFamily="34" charset="0"/>
                  <a:cs typeface="Calibri" panose="020F0502020204030204" pitchFamily="34" charset="0"/>
                </a:rPr>
                <a:t> and predictor                (basic type &amp; specific architecture)</a:t>
              </a:r>
            </a:p>
            <a:p>
              <a:pPr lvl="0" algn="ctr" defTabSz="844550">
                <a:spcAft>
                  <a:spcPct val="35000"/>
                </a:spcAft>
              </a:pPr>
              <a:r>
                <a:rPr lang="en-US" dirty="0" smtClean="0">
                  <a:latin typeface="Calibri" pitchFamily="34" charset="0"/>
                  <a:cs typeface="Calibri" panose="020F0502020204030204" pitchFamily="34" charset="0"/>
                </a:rPr>
                <a:t>Evaluation of the resulting mappings, especially estimation of the statistical significance of the links</a:t>
              </a:r>
            </a:p>
            <a:p>
              <a:pPr lvl="0" algn="ctr" defTabSz="844550">
                <a:spcAft>
                  <a:spcPct val="35000"/>
                </a:spcAft>
              </a:pPr>
              <a:r>
                <a:rPr lang="en-US" dirty="0" smtClean="0">
                  <a:latin typeface="Calibri" pitchFamily="34" charset="0"/>
                  <a:cs typeface="Calibri" panose="020F0502020204030204" pitchFamily="34" charset="0"/>
                </a:rPr>
                <a:t> </a:t>
              </a:r>
              <a:r>
                <a:rPr lang="en-US" b="1" cap="small" dirty="0" smtClean="0">
                  <a:solidFill>
                    <a:srgbClr val="FFFFCC"/>
                  </a:solidFill>
                  <a:latin typeface="Calibri" panose="020F0502020204030204" pitchFamily="34" charset="0"/>
                  <a:cs typeface="Calibri" panose="020F0502020204030204" pitchFamily="34" charset="0"/>
                </a:rPr>
                <a:t> </a:t>
              </a:r>
              <a:endParaRPr lang="en-US" b="1" kern="1200" cap="small" dirty="0" smtClean="0">
                <a:solidFill>
                  <a:srgbClr val="FFFFCC"/>
                </a:solidFill>
                <a:latin typeface="Calibri" panose="020F0502020204030204" pitchFamily="34" charset="0"/>
                <a:cs typeface="Calibri" panose="020F0502020204030204" pitchFamily="34" charset="0"/>
              </a:endParaRPr>
            </a:p>
          </p:txBody>
        </p:sp>
      </p:grpSp>
      <p:grpSp>
        <p:nvGrpSpPr>
          <p:cNvPr id="47" name="Skupina 46"/>
          <p:cNvGrpSpPr/>
          <p:nvPr/>
        </p:nvGrpSpPr>
        <p:grpSpPr>
          <a:xfrm>
            <a:off x="1187624" y="2871569"/>
            <a:ext cx="2664296" cy="432048"/>
            <a:chOff x="792083" y="3059187"/>
            <a:chExt cx="4511832" cy="1004093"/>
          </a:xfrm>
        </p:grpSpPr>
        <p:sp>
          <p:nvSpPr>
            <p:cNvPr id="48" name="Obdélník 47"/>
            <p:cNvSpPr/>
            <p:nvPr/>
          </p:nvSpPr>
          <p:spPr>
            <a:xfrm>
              <a:off x="792083" y="3059187"/>
              <a:ext cx="4511832" cy="1004093"/>
            </a:xfrm>
            <a:prstGeom prst="rect">
              <a:avLst/>
            </a:prstGeom>
            <a:solidFill>
              <a:srgbClr val="0070C0"/>
            </a:solidFill>
            <a:ln>
              <a:solidFill>
                <a:srgbClr val="002060"/>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bdélník 48"/>
            <p:cNvSpPr/>
            <p:nvPr/>
          </p:nvSpPr>
          <p:spPr>
            <a:xfrm>
              <a:off x="792083" y="3277398"/>
              <a:ext cx="4511832" cy="542210"/>
            </a:xfrm>
            <a:prstGeom prst="rect">
              <a:avLst/>
            </a:prstGeom>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b="1" kern="1200" cap="small" dirty="0" smtClean="0">
                  <a:solidFill>
                    <a:srgbClr val="FFFFCC"/>
                  </a:solidFill>
                  <a:latin typeface="Calibri" panose="020F0502020204030204" pitchFamily="34" charset="0"/>
                  <a:cs typeface="Calibri" panose="020F0502020204030204" pitchFamily="34" charset="0"/>
                </a:rPr>
                <a:t>Key problems</a:t>
              </a:r>
              <a:endParaRPr lang="en-US" b="1" kern="1200" cap="small" dirty="0">
                <a:solidFill>
                  <a:srgbClr val="FFFFCC"/>
                </a:solidFill>
                <a:latin typeface="Calibri" panose="020F0502020204030204" pitchFamily="34" charset="0"/>
                <a:cs typeface="Calibri" panose="020F0502020204030204" pitchFamily="34" charset="0"/>
              </a:endParaRPr>
            </a:p>
          </p:txBody>
        </p:sp>
      </p:grpSp>
      <p:cxnSp>
        <p:nvCxnSpPr>
          <p:cNvPr id="35" name="Přímá spojnice 34"/>
          <p:cNvCxnSpPr/>
          <p:nvPr/>
        </p:nvCxnSpPr>
        <p:spPr>
          <a:xfrm>
            <a:off x="257175" y="6597352"/>
            <a:ext cx="8485814"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sp>
        <p:nvSpPr>
          <p:cNvPr id="30" name="Zástupný symbol pro číslo snímku 15"/>
          <p:cNvSpPr>
            <a:spLocks noGrp="1"/>
          </p:cNvSpPr>
          <p:nvPr>
            <p:ph type="sldNum" sz="quarter" idx="16"/>
          </p:nvPr>
        </p:nvSpPr>
        <p:spPr bwMode="auto">
          <a:xfrm>
            <a:off x="8742363" y="6449268"/>
            <a:ext cx="3873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F62EFAD-1AFF-4B12-AA6C-3A34FE77B609}" type="slidenum">
              <a:rPr lang="en-US" altLang="cs-CZ" sz="1800">
                <a:solidFill>
                  <a:srgbClr val="080163"/>
                </a:solidFill>
                <a:latin typeface="Calibri" panose="020F0502020204030204" pitchFamily="34" charset="0"/>
                <a:cs typeface="Calibri" panose="020F0502020204030204" pitchFamily="34" charset="0"/>
              </a:rPr>
              <a:pPr fontAlgn="base">
                <a:spcBef>
                  <a:spcPct val="0"/>
                </a:spcBef>
                <a:spcAft>
                  <a:spcPct val="0"/>
                </a:spcAft>
              </a:pPr>
              <a:t>4</a:t>
            </a:fld>
            <a:endParaRPr lang="en-US" altLang="cs-CZ" sz="1800" dirty="0">
              <a:solidFill>
                <a:srgbClr val="080163"/>
              </a:solidFill>
              <a:latin typeface="Calibri" panose="020F0502020204030204" pitchFamily="34" charset="0"/>
              <a:cs typeface="Calibri" panose="020F0502020204030204" pitchFamily="34" charset="0"/>
            </a:endParaRPr>
          </a:p>
        </p:txBody>
      </p:sp>
      <p:sp>
        <p:nvSpPr>
          <p:cNvPr id="39" name="Zástupný symbol pro zápatí 65"/>
          <p:cNvSpPr>
            <a:spLocks noGrp="1"/>
          </p:cNvSpPr>
          <p:nvPr>
            <p:ph type="ftr" sz="quarter" idx="15"/>
          </p:nvPr>
        </p:nvSpPr>
        <p:spPr>
          <a:xfrm>
            <a:off x="180494" y="6593284"/>
            <a:ext cx="8639175" cy="292100"/>
          </a:xfrm>
        </p:spPr>
        <p:txBody>
          <a:bodyPr>
            <a:noAutofit/>
          </a:bodyPr>
          <a:lstStyle/>
          <a:p>
            <a:pPr>
              <a:defRPr/>
            </a:pPr>
            <a:r>
              <a:rPr lang="en-US" sz="1400" cap="small" dirty="0" smtClean="0">
                <a:solidFill>
                  <a:srgbClr val="002060"/>
                </a:solidFill>
                <a:latin typeface="Calibri" panose="020F0502020204030204" pitchFamily="34" charset="0"/>
                <a:cs typeface="Calibri" panose="020F0502020204030204" pitchFamily="34" charset="0"/>
              </a:rPr>
              <a:t>J. </a:t>
            </a:r>
            <a:r>
              <a:rPr lang="en-US" sz="1400" cap="small" dirty="0" err="1" smtClean="0">
                <a:solidFill>
                  <a:srgbClr val="002060"/>
                </a:solidFill>
                <a:latin typeface="Calibri" panose="020F0502020204030204" pitchFamily="34" charset="0"/>
                <a:cs typeface="Calibri" panose="020F0502020204030204" pitchFamily="34" charset="0"/>
              </a:rPr>
              <a:t>Mikšovský</a:t>
            </a:r>
            <a:r>
              <a:rPr lang="en-US" sz="1400" cap="small" dirty="0" smtClean="0">
                <a:solidFill>
                  <a:srgbClr val="002060"/>
                </a:solidFill>
                <a:latin typeface="Calibri" panose="020F0502020204030204" pitchFamily="34" charset="0"/>
                <a:cs typeface="Calibri" panose="020F0502020204030204" pitchFamily="34" charset="0"/>
              </a:rPr>
              <a:t> et al.: Global and local imprints of climate forcings ...         </a:t>
            </a:r>
            <a:r>
              <a:rPr lang="en-US" sz="1400" cap="small" dirty="0" smtClean="0">
                <a:solidFill>
                  <a:srgbClr val="080163"/>
                </a:solidFill>
                <a:latin typeface="Calibri" panose="020F0502020204030204" pitchFamily="34" charset="0"/>
                <a:cs typeface="Calibri" panose="020F0502020204030204" pitchFamily="34" charset="0"/>
              </a:rPr>
              <a:t>http://www.miksovsky.info/SantaFe2017.pptx</a:t>
            </a:r>
            <a:r>
              <a:rPr lang="en-US" sz="1400" cap="small" dirty="0" smtClean="0">
                <a:solidFill>
                  <a:srgbClr val="002060"/>
                </a:solidFill>
                <a:latin typeface="Calibri" panose="020F0502020204030204" pitchFamily="34" charset="0"/>
                <a:cs typeface="Calibri" panose="020F0502020204030204" pitchFamily="34" charset="0"/>
              </a:rPr>
              <a:t> </a:t>
            </a:r>
            <a:endParaRPr lang="en-US" sz="1400" dirty="0">
              <a:solidFill>
                <a:srgbClr val="002060"/>
              </a:solidFill>
              <a:latin typeface="Calibri" panose="020F0502020204030204" pitchFamily="34" charset="0"/>
              <a:cs typeface="Calibri" panose="020F0502020204030204" pitchFamily="34" charset="0"/>
            </a:endParaRPr>
          </a:p>
        </p:txBody>
      </p:sp>
      <p:cxnSp>
        <p:nvCxnSpPr>
          <p:cNvPr id="40" name="Přímá spojnice 39"/>
          <p:cNvCxnSpPr/>
          <p:nvPr/>
        </p:nvCxnSpPr>
        <p:spPr>
          <a:xfrm>
            <a:off x="257175" y="260648"/>
            <a:ext cx="8037857"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sp>
        <p:nvSpPr>
          <p:cNvPr id="41" name="Obdélník 40"/>
          <p:cNvSpPr/>
          <p:nvPr/>
        </p:nvSpPr>
        <p:spPr>
          <a:xfrm>
            <a:off x="6228184" y="-27384"/>
            <a:ext cx="2066848" cy="307777"/>
          </a:xfrm>
          <a:prstGeom prst="rect">
            <a:avLst/>
          </a:prstGeom>
        </p:spPr>
        <p:txBody>
          <a:bodyPr wrap="none">
            <a:spAutoFit/>
          </a:bodyPr>
          <a:lstStyle/>
          <a:p>
            <a:pPr algn="r"/>
            <a:r>
              <a:rPr lang="en-US" sz="1400" b="1" cap="small" dirty="0" smtClean="0">
                <a:solidFill>
                  <a:srgbClr val="002060"/>
                </a:solidFill>
                <a:latin typeface="Calibri" panose="020F0502020204030204" pitchFamily="34" charset="0"/>
                <a:cs typeface="Calibri" panose="020F0502020204030204" pitchFamily="34" charset="0"/>
              </a:rPr>
              <a:t>Charles University Prague</a:t>
            </a:r>
            <a:endParaRPr lang="en-US" sz="1400" b="1" dirty="0">
              <a:solidFill>
                <a:srgbClr val="002060"/>
              </a:solidFill>
              <a:latin typeface="Calibri" panose="020F0502020204030204" pitchFamily="34" charset="0"/>
              <a:cs typeface="Calibri" panose="020F0502020204030204" pitchFamily="34" charset="0"/>
            </a:endParaRPr>
          </a:p>
        </p:txBody>
      </p:sp>
      <p:pic>
        <p:nvPicPr>
          <p:cNvPr id="42" name="Picture 2" descr="F:\_Documents\Graphics\LOGO-KMOP-MFF-UK\logo-UK-cutou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44624"/>
            <a:ext cx="709028" cy="709028"/>
          </a:xfrm>
          <a:prstGeom prst="rect">
            <a:avLst/>
          </a:prstGeom>
          <a:noFill/>
          <a:effectLst>
            <a:outerShdw blurRad="25400" dist="12700" dir="2700000" algn="tl" rotWithShape="0">
              <a:prstClr val="black">
                <a:alpha val="40000"/>
              </a:prstClr>
            </a:outerShdw>
          </a:effectLst>
          <a:extLst/>
        </p:spPr>
      </p:pic>
      <p:grpSp>
        <p:nvGrpSpPr>
          <p:cNvPr id="37" name="Skupina 36"/>
          <p:cNvGrpSpPr/>
          <p:nvPr/>
        </p:nvGrpSpPr>
        <p:grpSpPr>
          <a:xfrm>
            <a:off x="4644008" y="3082114"/>
            <a:ext cx="3989450" cy="3371221"/>
            <a:chOff x="792083" y="3059187"/>
            <a:chExt cx="4511832" cy="1004093"/>
          </a:xfrm>
        </p:grpSpPr>
        <p:sp>
          <p:nvSpPr>
            <p:cNvPr id="38" name="Obdélník 37"/>
            <p:cNvSpPr/>
            <p:nvPr/>
          </p:nvSpPr>
          <p:spPr>
            <a:xfrm>
              <a:off x="792083" y="3059187"/>
              <a:ext cx="4511832" cy="1004093"/>
            </a:xfrm>
            <a:prstGeom prst="rect">
              <a:avLst/>
            </a:prstGeom>
            <a:solidFill>
              <a:srgbClr val="0070C0"/>
            </a:solidFill>
            <a:ln>
              <a:solidFill>
                <a:srgbClr val="002060"/>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Obdélník 42"/>
            <p:cNvSpPr/>
            <p:nvPr/>
          </p:nvSpPr>
          <p:spPr>
            <a:xfrm>
              <a:off x="792083" y="3063670"/>
              <a:ext cx="4511832" cy="999610"/>
            </a:xfrm>
            <a:prstGeom prst="rect">
              <a:avLst/>
            </a:prstGeom>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a:spcBef>
                  <a:spcPct val="0"/>
                </a:spcBef>
                <a:spcAft>
                  <a:spcPct val="35000"/>
                </a:spcAft>
              </a:pPr>
              <a:r>
                <a:rPr lang="en-US" b="1" dirty="0" smtClean="0">
                  <a:latin typeface="Calibri" panose="020F0502020204030204" pitchFamily="34" charset="0"/>
                  <a:cs typeface="Calibri" panose="020F0502020204030204" pitchFamily="34" charset="0"/>
                </a:rPr>
                <a:t>Multiple linear regression</a:t>
              </a:r>
              <a:r>
                <a:rPr lang="en-US" dirty="0" smtClean="0">
                  <a:latin typeface="Calibri" panose="020F0502020204030204" pitchFamily="34" charset="0"/>
                  <a:cs typeface="Calibri" panose="020F0502020204030204" pitchFamily="34" charset="0"/>
                </a:rPr>
                <a:t>                    </a:t>
              </a:r>
            </a:p>
            <a:p>
              <a:pPr lvl="0" algn="ctr" defTabSz="844550">
                <a:spcBef>
                  <a:spcPct val="0"/>
                </a:spcBef>
                <a:spcAft>
                  <a:spcPct val="35000"/>
                </a:spcAft>
              </a:pPr>
              <a:r>
                <a:rPr lang="en-US" dirty="0" smtClean="0">
                  <a:latin typeface="Calibri" panose="020F0502020204030204" pitchFamily="34" charset="0"/>
                  <a:cs typeface="Calibri" panose="020F0502020204030204" pitchFamily="34" charset="0"/>
                </a:rPr>
                <a:t>Moving-block bootstrap and Monte Carlo-based techniques for estimation of statistical significance</a:t>
              </a:r>
            </a:p>
            <a:p>
              <a:pPr lvl="0" algn="ctr" defTabSz="844550">
                <a:spcBef>
                  <a:spcPct val="0"/>
                </a:spcBef>
                <a:spcAft>
                  <a:spcPct val="35000"/>
                </a:spcAft>
              </a:pPr>
              <a:r>
                <a:rPr lang="en-US" b="1" dirty="0" smtClean="0">
                  <a:latin typeface="Calibri" panose="020F0502020204030204" pitchFamily="34" charset="0"/>
                  <a:cs typeface="Calibri" panose="020F0502020204030204" pitchFamily="34" charset="0"/>
                </a:rPr>
                <a:t>Primary target period:</a:t>
              </a:r>
              <a:r>
                <a:rPr lang="en-US" dirty="0" smtClean="0">
                  <a:latin typeface="Calibri" panose="020F0502020204030204" pitchFamily="34" charset="0"/>
                  <a:cs typeface="Calibri" panose="020F0502020204030204" pitchFamily="34" charset="0"/>
                </a:rPr>
                <a:t> 1901-2010</a:t>
              </a:r>
            </a:p>
            <a:p>
              <a:pPr lvl="0" algn="ctr" defTabSz="844550">
                <a:spcBef>
                  <a:spcPct val="0"/>
                </a:spcBef>
                <a:spcAft>
                  <a:spcPct val="35000"/>
                </a:spcAft>
              </a:pPr>
              <a:r>
                <a:rPr lang="en-US" dirty="0" smtClean="0">
                  <a:latin typeface="Calibri" panose="020F0502020204030204" pitchFamily="34" charset="0"/>
                  <a:cs typeface="Calibri" panose="020F0502020204030204" pitchFamily="34" charset="0"/>
                </a:rPr>
                <a:t>Monthly time scale</a:t>
              </a:r>
            </a:p>
          </p:txBody>
        </p:sp>
      </p:grpSp>
      <p:grpSp>
        <p:nvGrpSpPr>
          <p:cNvPr id="50" name="Skupina 49"/>
          <p:cNvGrpSpPr/>
          <p:nvPr/>
        </p:nvGrpSpPr>
        <p:grpSpPr>
          <a:xfrm>
            <a:off x="5429102" y="2871569"/>
            <a:ext cx="2664296" cy="432048"/>
            <a:chOff x="792083" y="3059187"/>
            <a:chExt cx="4511832" cy="1004093"/>
          </a:xfrm>
        </p:grpSpPr>
        <p:sp>
          <p:nvSpPr>
            <p:cNvPr id="51" name="Obdélník 50"/>
            <p:cNvSpPr/>
            <p:nvPr/>
          </p:nvSpPr>
          <p:spPr>
            <a:xfrm>
              <a:off x="792083" y="3059187"/>
              <a:ext cx="4511832" cy="1004093"/>
            </a:xfrm>
            <a:prstGeom prst="rect">
              <a:avLst/>
            </a:prstGeom>
            <a:solidFill>
              <a:srgbClr val="0070C0"/>
            </a:solidFill>
            <a:ln>
              <a:solidFill>
                <a:srgbClr val="002060"/>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Obdélník 51"/>
            <p:cNvSpPr/>
            <p:nvPr/>
          </p:nvSpPr>
          <p:spPr>
            <a:xfrm>
              <a:off x="792083" y="3277398"/>
              <a:ext cx="4511832" cy="542210"/>
            </a:xfrm>
            <a:prstGeom prst="rect">
              <a:avLst/>
            </a:prstGeom>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b="1" kern="1200" cap="small" dirty="0" smtClean="0">
                  <a:solidFill>
                    <a:srgbClr val="FFFFCC"/>
                  </a:solidFill>
                  <a:latin typeface="Calibri" panose="020F0502020204030204" pitchFamily="34" charset="0"/>
                  <a:cs typeface="Calibri" panose="020F0502020204030204" pitchFamily="34" charset="0"/>
                </a:rPr>
                <a:t>Our analysis setup</a:t>
              </a:r>
              <a:endParaRPr lang="en-US" b="1" kern="1200" cap="small" dirty="0">
                <a:solidFill>
                  <a:srgbClr val="FFFFCC"/>
                </a:solidFill>
                <a:latin typeface="Calibri" panose="020F0502020204030204" pitchFamily="34" charset="0"/>
                <a:cs typeface="Calibri" panose="020F0502020204030204" pitchFamily="34" charset="0"/>
              </a:endParaRPr>
            </a:p>
          </p:txBody>
        </p:sp>
      </p:grpSp>
      <p:grpSp>
        <p:nvGrpSpPr>
          <p:cNvPr id="53" name="Skupina 52"/>
          <p:cNvGrpSpPr/>
          <p:nvPr/>
        </p:nvGrpSpPr>
        <p:grpSpPr>
          <a:xfrm>
            <a:off x="3491880" y="1131035"/>
            <a:ext cx="2664296" cy="432048"/>
            <a:chOff x="792083" y="3059187"/>
            <a:chExt cx="4511832" cy="1004093"/>
          </a:xfrm>
        </p:grpSpPr>
        <p:sp>
          <p:nvSpPr>
            <p:cNvPr id="54" name="Obdélník 53"/>
            <p:cNvSpPr/>
            <p:nvPr/>
          </p:nvSpPr>
          <p:spPr>
            <a:xfrm>
              <a:off x="792083" y="3059187"/>
              <a:ext cx="4511832" cy="1004093"/>
            </a:xfrm>
            <a:prstGeom prst="rect">
              <a:avLst/>
            </a:prstGeom>
            <a:solidFill>
              <a:srgbClr val="0070C0"/>
            </a:solidFill>
            <a:ln>
              <a:solidFill>
                <a:srgbClr val="002060"/>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Obdélník 54"/>
            <p:cNvSpPr/>
            <p:nvPr/>
          </p:nvSpPr>
          <p:spPr>
            <a:xfrm>
              <a:off x="792083" y="3277398"/>
              <a:ext cx="4511832" cy="542210"/>
            </a:xfrm>
            <a:prstGeom prst="rect">
              <a:avLst/>
            </a:prstGeom>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b="1" kern="1200" cap="small" dirty="0" smtClean="0">
                  <a:solidFill>
                    <a:srgbClr val="FFFFCC"/>
                  </a:solidFill>
                  <a:latin typeface="Calibri" panose="020F0502020204030204" pitchFamily="34" charset="0"/>
                  <a:cs typeface="Calibri" panose="020F0502020204030204" pitchFamily="34" charset="0"/>
                </a:rPr>
                <a:t>Primary goal</a:t>
              </a:r>
              <a:endParaRPr lang="en-US" b="1" kern="1200" cap="small" dirty="0">
                <a:solidFill>
                  <a:srgbClr val="FFFFCC"/>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03879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345976"/>
            <a:ext cx="8496944" cy="1066800"/>
          </a:xfrm>
          <a:effectLst>
            <a:outerShdw blurRad="63500" dist="25400" dir="2700000" algn="tl" rotWithShape="0">
              <a:prstClr val="black">
                <a:alpha val="50000"/>
              </a:prstClr>
            </a:outerShdw>
          </a:effectLst>
        </p:spPr>
        <p:txBody>
          <a:bodyPr>
            <a:normAutofit fontScale="90000"/>
          </a:bodyPr>
          <a:lstStyle/>
          <a:p>
            <a:pPr fontAlgn="auto">
              <a:spcAft>
                <a:spcPts val="0"/>
              </a:spcAft>
              <a:defRPr/>
            </a:pPr>
            <a:r>
              <a:rPr lang="en-US" b="1" dirty="0" smtClean="0">
                <a:solidFill>
                  <a:srgbClr val="000000"/>
                </a:solidFill>
                <a:latin typeface="Calibri" panose="020F0502020204030204" pitchFamily="34" charset="0"/>
                <a:cs typeface="Calibri" panose="020F0502020204030204" pitchFamily="34" charset="0"/>
              </a:rPr>
              <a:t>Explanatory variables:</a:t>
            </a:r>
            <a:br>
              <a:rPr lang="en-US" b="1" dirty="0" smtClean="0">
                <a:solidFill>
                  <a:srgbClr val="000000"/>
                </a:solidFill>
                <a:latin typeface="Calibri" panose="020F0502020204030204" pitchFamily="34" charset="0"/>
                <a:cs typeface="Calibri" panose="020F0502020204030204" pitchFamily="34" charset="0"/>
              </a:rPr>
            </a:br>
            <a:r>
              <a:rPr lang="en-US" dirty="0" smtClean="0">
                <a:solidFill>
                  <a:srgbClr val="000000"/>
                </a:solidFill>
                <a:latin typeface="Calibri" pitchFamily="34" charset="0"/>
                <a:cs typeface="Calibri" panose="020F0502020204030204" pitchFamily="34" charset="0"/>
              </a:rPr>
              <a:t>Representatives of external and internal forcings</a:t>
            </a:r>
            <a:endParaRPr lang="en-US" dirty="0">
              <a:solidFill>
                <a:srgbClr val="000000"/>
              </a:solidFill>
              <a:latin typeface="Calibri" pitchFamily="34" charset="0"/>
              <a:cs typeface="Calibri" panose="020F0502020204030204" pitchFamily="34" charset="0"/>
            </a:endParaRPr>
          </a:p>
        </p:txBody>
      </p:sp>
      <p:grpSp>
        <p:nvGrpSpPr>
          <p:cNvPr id="17" name="Skupina 16"/>
          <p:cNvGrpSpPr/>
          <p:nvPr/>
        </p:nvGrpSpPr>
        <p:grpSpPr>
          <a:xfrm>
            <a:off x="251520" y="2790618"/>
            <a:ext cx="8892480" cy="350350"/>
            <a:chOff x="726960" y="3202633"/>
            <a:chExt cx="4576955" cy="717210"/>
          </a:xfrm>
        </p:grpSpPr>
        <p:sp>
          <p:nvSpPr>
            <p:cNvPr id="18" name="Obdélník 17"/>
            <p:cNvSpPr/>
            <p:nvPr/>
          </p:nvSpPr>
          <p:spPr>
            <a:xfrm>
              <a:off x="726960" y="3202633"/>
              <a:ext cx="4511832" cy="717210"/>
            </a:xfrm>
            <a:prstGeom prst="rect">
              <a:avLst/>
            </a:prstGeom>
            <a:solidFill>
              <a:srgbClr val="FFFFCC"/>
            </a:solidFill>
            <a:ln>
              <a:solidFill>
                <a:srgbClr val="002060"/>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bdélník 18"/>
            <p:cNvSpPr/>
            <p:nvPr/>
          </p:nvSpPr>
          <p:spPr>
            <a:xfrm>
              <a:off x="792083" y="3277397"/>
              <a:ext cx="4511832" cy="542210"/>
            </a:xfrm>
            <a:prstGeom prst="rect">
              <a:avLst/>
            </a:prstGeom>
            <a:effectLst/>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marL="0" indent="0" fontAlgn="auto">
                <a:spcBef>
                  <a:spcPts val="0"/>
                </a:spcBef>
                <a:buFont typeface="Arial" pitchFamily="34" charset="0"/>
                <a:buNone/>
                <a:defRPr/>
              </a:pPr>
              <a:r>
                <a:rPr lang="en-US" b="1" dirty="0" smtClean="0">
                  <a:solidFill>
                    <a:schemeClr val="tx1"/>
                  </a:solidFill>
                  <a:latin typeface="Calibri" panose="020F0502020204030204" pitchFamily="34" charset="0"/>
                  <a:cs typeface="Calibri" panose="020F0502020204030204" pitchFamily="34" charset="0"/>
                </a:rPr>
                <a:t>Atmospheric composition: </a:t>
              </a:r>
              <a:r>
                <a:rPr lang="en-US" dirty="0" smtClean="0">
                  <a:solidFill>
                    <a:schemeClr val="tx1"/>
                  </a:solidFill>
                  <a:latin typeface="Calibri" pitchFamily="34" charset="0"/>
                  <a:cs typeface="Calibri" panose="020F0502020204030204" pitchFamily="34" charset="0"/>
                </a:rPr>
                <a:t>Amounts of greenhouse gases </a:t>
              </a:r>
              <a:r>
                <a:rPr lang="cs-CZ" dirty="0" smtClean="0">
                  <a:solidFill>
                    <a:schemeClr val="tx1"/>
                  </a:solidFill>
                  <a:latin typeface="Calibri" pitchFamily="34" charset="0"/>
                  <a:cs typeface="Calibri" panose="020F0502020204030204" pitchFamily="34" charset="0"/>
                </a:rPr>
                <a:t>(</a:t>
              </a:r>
              <a:r>
                <a:rPr lang="en-US" dirty="0" smtClean="0">
                  <a:solidFill>
                    <a:schemeClr val="tx1"/>
                  </a:solidFill>
                  <a:latin typeface="Calibri" pitchFamily="34" charset="0"/>
                  <a:cs typeface="Calibri" panose="020F0502020204030204" pitchFamily="34" charset="0"/>
                </a:rPr>
                <a:t>and aerosols</a:t>
              </a:r>
              <a:r>
                <a:rPr lang="cs-CZ" dirty="0">
                  <a:solidFill>
                    <a:schemeClr val="tx1"/>
                  </a:solidFill>
                  <a:latin typeface="Calibri" pitchFamily="34" charset="0"/>
                  <a:cs typeface="Calibri" panose="020F0502020204030204" pitchFamily="34" charset="0"/>
                </a:rPr>
                <a:t>)</a:t>
              </a:r>
              <a:r>
                <a:rPr lang="en-US" dirty="0" smtClean="0">
                  <a:solidFill>
                    <a:schemeClr val="tx1"/>
                  </a:solidFill>
                  <a:latin typeface="Calibri" pitchFamily="34" charset="0"/>
                  <a:cs typeface="Calibri" panose="020F0502020204030204" pitchFamily="34" charset="0"/>
                </a:rPr>
                <a:t> </a:t>
              </a:r>
              <a:endParaRPr lang="en-US" dirty="0">
                <a:solidFill>
                  <a:schemeClr val="tx1"/>
                </a:solidFill>
                <a:latin typeface="Calibri" pitchFamily="34" charset="0"/>
                <a:cs typeface="Calibri" panose="020F0502020204030204" pitchFamily="34" charset="0"/>
              </a:endParaRPr>
            </a:p>
          </p:txBody>
        </p:sp>
      </p:grpSp>
      <p:grpSp>
        <p:nvGrpSpPr>
          <p:cNvPr id="26" name="Skupina 25"/>
          <p:cNvGrpSpPr/>
          <p:nvPr/>
        </p:nvGrpSpPr>
        <p:grpSpPr>
          <a:xfrm>
            <a:off x="229226" y="4149081"/>
            <a:ext cx="8914774" cy="360040"/>
            <a:chOff x="726960" y="3202633"/>
            <a:chExt cx="4576955" cy="717210"/>
          </a:xfrm>
        </p:grpSpPr>
        <p:sp>
          <p:nvSpPr>
            <p:cNvPr id="27" name="Obdélník 26"/>
            <p:cNvSpPr/>
            <p:nvPr/>
          </p:nvSpPr>
          <p:spPr>
            <a:xfrm>
              <a:off x="726960" y="3202633"/>
              <a:ext cx="4511832" cy="717210"/>
            </a:xfrm>
            <a:prstGeom prst="rect">
              <a:avLst/>
            </a:prstGeom>
            <a:solidFill>
              <a:srgbClr val="FFFFCC"/>
            </a:solidFill>
            <a:ln>
              <a:solidFill>
                <a:srgbClr val="002060"/>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bdélník 27"/>
            <p:cNvSpPr/>
            <p:nvPr/>
          </p:nvSpPr>
          <p:spPr>
            <a:xfrm>
              <a:off x="792083" y="3277397"/>
              <a:ext cx="4511832" cy="542210"/>
            </a:xfrm>
            <a:prstGeom prst="rect">
              <a:avLst/>
            </a:prstGeom>
            <a:effectLst/>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fontAlgn="auto">
                <a:spcBef>
                  <a:spcPts val="0"/>
                </a:spcBef>
                <a:defRPr/>
              </a:pPr>
              <a:r>
                <a:rPr lang="en-US" b="1" dirty="0" smtClean="0">
                  <a:solidFill>
                    <a:schemeClr val="tx1"/>
                  </a:solidFill>
                  <a:latin typeface="Calibri" panose="020F0502020204030204" pitchFamily="34" charset="0"/>
                  <a:cs typeface="Calibri" panose="020F0502020204030204" pitchFamily="34" charset="0"/>
                </a:rPr>
                <a:t>Climatic oscillations: </a:t>
              </a:r>
              <a:r>
                <a:rPr lang="en-US" dirty="0" smtClean="0">
                  <a:solidFill>
                    <a:schemeClr val="tx1"/>
                  </a:solidFill>
                  <a:latin typeface="Calibri" panose="020F0502020204030204" pitchFamily="34" charset="0"/>
                  <a:cs typeface="Calibri" panose="020F0502020204030204" pitchFamily="34" charset="0"/>
                </a:rPr>
                <a:t>Internal modes of variability, diverse in origin and nature </a:t>
              </a:r>
              <a:endParaRPr lang="en-US" dirty="0">
                <a:solidFill>
                  <a:schemeClr val="tx1"/>
                </a:solidFill>
                <a:latin typeface="Calibri" pitchFamily="34" charset="0"/>
                <a:cs typeface="Calibri" panose="020F0502020204030204" pitchFamily="34" charset="0"/>
              </a:endParaRPr>
            </a:p>
          </p:txBody>
        </p:sp>
      </p:grpSp>
      <p:grpSp>
        <p:nvGrpSpPr>
          <p:cNvPr id="29" name="Skupina 28"/>
          <p:cNvGrpSpPr/>
          <p:nvPr/>
        </p:nvGrpSpPr>
        <p:grpSpPr>
          <a:xfrm>
            <a:off x="297483" y="1453625"/>
            <a:ext cx="8846517" cy="350350"/>
            <a:chOff x="726960" y="3202633"/>
            <a:chExt cx="4576955" cy="717210"/>
          </a:xfrm>
        </p:grpSpPr>
        <p:sp>
          <p:nvSpPr>
            <p:cNvPr id="30" name="Obdélník 29"/>
            <p:cNvSpPr/>
            <p:nvPr/>
          </p:nvSpPr>
          <p:spPr>
            <a:xfrm>
              <a:off x="726960" y="3202633"/>
              <a:ext cx="4511832" cy="717210"/>
            </a:xfrm>
            <a:prstGeom prst="rect">
              <a:avLst/>
            </a:prstGeom>
            <a:solidFill>
              <a:srgbClr val="FFFFCC"/>
            </a:solidFill>
            <a:ln>
              <a:solidFill>
                <a:srgbClr val="002060"/>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bdélník 30"/>
            <p:cNvSpPr/>
            <p:nvPr/>
          </p:nvSpPr>
          <p:spPr>
            <a:xfrm>
              <a:off x="792083" y="3277397"/>
              <a:ext cx="4511832" cy="542210"/>
            </a:xfrm>
            <a:prstGeom prst="rect">
              <a:avLst/>
            </a:prstGeom>
            <a:effectLst/>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marL="0" indent="0" fontAlgn="auto">
                <a:spcBef>
                  <a:spcPts val="0"/>
                </a:spcBef>
                <a:buFont typeface="Arial" pitchFamily="34" charset="0"/>
                <a:buNone/>
                <a:defRPr/>
              </a:pPr>
              <a:r>
                <a:rPr lang="en-US" b="1" dirty="0" smtClean="0">
                  <a:solidFill>
                    <a:schemeClr val="tx1"/>
                  </a:solidFill>
                  <a:latin typeface="Calibri" panose="020F0502020204030204" pitchFamily="34" charset="0"/>
                  <a:cs typeface="Calibri" panose="020F0502020204030204" pitchFamily="34" charset="0"/>
                </a:rPr>
                <a:t>Natural external factors: </a:t>
              </a:r>
              <a:r>
                <a:rPr lang="en-US" dirty="0" smtClean="0">
                  <a:solidFill>
                    <a:schemeClr val="tx1"/>
                  </a:solidFill>
                  <a:latin typeface="Calibri" panose="020F0502020204030204" pitchFamily="34" charset="0"/>
                  <a:cs typeface="Calibri" panose="020F0502020204030204" pitchFamily="34" charset="0"/>
                </a:rPr>
                <a:t>Solar and volcanic activity</a:t>
              </a:r>
              <a:endParaRPr lang="en-US" dirty="0">
                <a:solidFill>
                  <a:schemeClr val="tx1"/>
                </a:solidFill>
                <a:latin typeface="Calibri" pitchFamily="34" charset="0"/>
                <a:cs typeface="Calibri" panose="020F0502020204030204" pitchFamily="34" charset="0"/>
              </a:endParaRPr>
            </a:p>
          </p:txBody>
        </p:sp>
      </p:grpSp>
      <p:cxnSp>
        <p:nvCxnSpPr>
          <p:cNvPr id="21" name="Přímá spojnice 20"/>
          <p:cNvCxnSpPr/>
          <p:nvPr/>
        </p:nvCxnSpPr>
        <p:spPr>
          <a:xfrm>
            <a:off x="257175" y="6597352"/>
            <a:ext cx="8485814"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sp>
        <p:nvSpPr>
          <p:cNvPr id="20" name="Zástupný symbol pro číslo snímku 15"/>
          <p:cNvSpPr>
            <a:spLocks noGrp="1"/>
          </p:cNvSpPr>
          <p:nvPr>
            <p:ph type="sldNum" sz="quarter" idx="16"/>
          </p:nvPr>
        </p:nvSpPr>
        <p:spPr bwMode="auto">
          <a:xfrm>
            <a:off x="8742363" y="6449268"/>
            <a:ext cx="3873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F62EFAD-1AFF-4B12-AA6C-3A34FE77B609}" type="slidenum">
              <a:rPr lang="en-US" altLang="cs-CZ" sz="1800">
                <a:solidFill>
                  <a:srgbClr val="080163"/>
                </a:solidFill>
                <a:latin typeface="Calibri" panose="020F0502020204030204" pitchFamily="34" charset="0"/>
                <a:cs typeface="Calibri" panose="020F0502020204030204" pitchFamily="34" charset="0"/>
              </a:rPr>
              <a:pPr fontAlgn="base">
                <a:spcBef>
                  <a:spcPct val="0"/>
                </a:spcBef>
                <a:spcAft>
                  <a:spcPct val="0"/>
                </a:spcAft>
              </a:pPr>
              <a:t>5</a:t>
            </a:fld>
            <a:endParaRPr lang="en-US" altLang="cs-CZ" sz="1800" dirty="0">
              <a:solidFill>
                <a:srgbClr val="080163"/>
              </a:solidFill>
              <a:latin typeface="Calibri" panose="020F0502020204030204" pitchFamily="34" charset="0"/>
              <a:cs typeface="Calibri" panose="020F0502020204030204" pitchFamily="34" charset="0"/>
            </a:endParaRPr>
          </a:p>
        </p:txBody>
      </p:sp>
      <p:cxnSp>
        <p:nvCxnSpPr>
          <p:cNvPr id="24" name="Přímá spojnice 23"/>
          <p:cNvCxnSpPr/>
          <p:nvPr/>
        </p:nvCxnSpPr>
        <p:spPr>
          <a:xfrm>
            <a:off x="257175" y="260648"/>
            <a:ext cx="8037857"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sp>
        <p:nvSpPr>
          <p:cNvPr id="32" name="Obdélník 31"/>
          <p:cNvSpPr/>
          <p:nvPr/>
        </p:nvSpPr>
        <p:spPr>
          <a:xfrm>
            <a:off x="6228184" y="-27384"/>
            <a:ext cx="2066848" cy="307777"/>
          </a:xfrm>
          <a:prstGeom prst="rect">
            <a:avLst/>
          </a:prstGeom>
        </p:spPr>
        <p:txBody>
          <a:bodyPr wrap="none">
            <a:spAutoFit/>
          </a:bodyPr>
          <a:lstStyle/>
          <a:p>
            <a:pPr algn="r"/>
            <a:r>
              <a:rPr lang="en-US" sz="1400" b="1" cap="small" dirty="0" smtClean="0">
                <a:solidFill>
                  <a:srgbClr val="002060"/>
                </a:solidFill>
                <a:latin typeface="Calibri" panose="020F0502020204030204" pitchFamily="34" charset="0"/>
                <a:cs typeface="Calibri" panose="020F0502020204030204" pitchFamily="34" charset="0"/>
              </a:rPr>
              <a:t>Charles University Prague</a:t>
            </a:r>
            <a:endParaRPr lang="en-US" sz="1400" b="1" dirty="0">
              <a:solidFill>
                <a:srgbClr val="002060"/>
              </a:solidFill>
              <a:latin typeface="Calibri" panose="020F0502020204030204" pitchFamily="34" charset="0"/>
              <a:cs typeface="Calibri" panose="020F0502020204030204" pitchFamily="34" charset="0"/>
            </a:endParaRPr>
          </a:p>
        </p:txBody>
      </p:sp>
      <p:pic>
        <p:nvPicPr>
          <p:cNvPr id="34" name="Picture 2" descr="F:\_Documents\Graphics\LOGO-KMOP-MFF-UK\logo-UK-cutou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44624"/>
            <a:ext cx="709028" cy="709028"/>
          </a:xfrm>
          <a:prstGeom prst="rect">
            <a:avLst/>
          </a:prstGeom>
          <a:noFill/>
          <a:effectLst>
            <a:outerShdw blurRad="25400" dist="12700" dir="2700000" algn="tl" rotWithShape="0">
              <a:prstClr val="black">
                <a:alpha val="40000"/>
              </a:prstClr>
            </a:outerShdw>
          </a:effectLst>
          <a:extLst/>
        </p:spPr>
      </p:pic>
      <p:pic>
        <p:nvPicPr>
          <p:cNvPr id="3074" name="Picture 2" descr="G:\_Analyses\SantaFe\Figs\Graphs-natur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841346"/>
            <a:ext cx="8640000" cy="9492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_Analyses\SantaFe\Figs\Graphs-natural.png"/>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a:stretch/>
        </p:blipFill>
        <p:spPr bwMode="auto">
          <a:xfrm>
            <a:off x="2411760" y="3201812"/>
            <a:ext cx="4320000" cy="94726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G:\_Analyses\SantaFe\Figs\Graphs-oscillation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4572893"/>
            <a:ext cx="8640000" cy="1916205"/>
          </a:xfrm>
          <a:prstGeom prst="rect">
            <a:avLst/>
          </a:prstGeom>
          <a:noFill/>
          <a:extLst>
            <a:ext uri="{909E8E84-426E-40DD-AFC4-6F175D3DCCD1}">
              <a14:hiddenFill xmlns:a14="http://schemas.microsoft.com/office/drawing/2010/main">
                <a:solidFill>
                  <a:srgbClr val="FFFFFF"/>
                </a:solidFill>
              </a14:hiddenFill>
            </a:ext>
          </a:extLst>
        </p:spPr>
      </p:pic>
      <p:sp>
        <p:nvSpPr>
          <p:cNvPr id="23" name="Zástupný symbol pro zápatí 65"/>
          <p:cNvSpPr>
            <a:spLocks noGrp="1"/>
          </p:cNvSpPr>
          <p:nvPr>
            <p:ph type="ftr" sz="quarter" idx="15"/>
          </p:nvPr>
        </p:nvSpPr>
        <p:spPr>
          <a:xfrm>
            <a:off x="180494" y="6593284"/>
            <a:ext cx="8639175" cy="292100"/>
          </a:xfrm>
        </p:spPr>
        <p:txBody>
          <a:bodyPr>
            <a:noAutofit/>
          </a:bodyPr>
          <a:lstStyle/>
          <a:p>
            <a:pPr>
              <a:defRPr/>
            </a:pPr>
            <a:r>
              <a:rPr lang="en-US" sz="1400" cap="small" dirty="0" smtClean="0">
                <a:solidFill>
                  <a:srgbClr val="002060"/>
                </a:solidFill>
                <a:latin typeface="Calibri" panose="020F0502020204030204" pitchFamily="34" charset="0"/>
                <a:cs typeface="Calibri" panose="020F0502020204030204" pitchFamily="34" charset="0"/>
              </a:rPr>
              <a:t>J. </a:t>
            </a:r>
            <a:r>
              <a:rPr lang="en-US" sz="1400" cap="small" dirty="0" err="1" smtClean="0">
                <a:solidFill>
                  <a:srgbClr val="002060"/>
                </a:solidFill>
                <a:latin typeface="Calibri" panose="020F0502020204030204" pitchFamily="34" charset="0"/>
                <a:cs typeface="Calibri" panose="020F0502020204030204" pitchFamily="34" charset="0"/>
              </a:rPr>
              <a:t>Mikšovský</a:t>
            </a:r>
            <a:r>
              <a:rPr lang="en-US" sz="1400" cap="small" dirty="0" smtClean="0">
                <a:solidFill>
                  <a:srgbClr val="002060"/>
                </a:solidFill>
                <a:latin typeface="Calibri" panose="020F0502020204030204" pitchFamily="34" charset="0"/>
                <a:cs typeface="Calibri" panose="020F0502020204030204" pitchFamily="34" charset="0"/>
              </a:rPr>
              <a:t> et al.: Global and local imprints of climate forcings ...         </a:t>
            </a:r>
            <a:r>
              <a:rPr lang="en-US" sz="1400" cap="small" dirty="0" smtClean="0">
                <a:solidFill>
                  <a:srgbClr val="080163"/>
                </a:solidFill>
                <a:latin typeface="Calibri" panose="020F0502020204030204" pitchFamily="34" charset="0"/>
                <a:cs typeface="Calibri" panose="020F0502020204030204" pitchFamily="34" charset="0"/>
              </a:rPr>
              <a:t>http://www.miksovsky.info/SantaFe201</a:t>
            </a:r>
            <a:r>
              <a:rPr lang="cs-CZ" sz="1400" cap="small" dirty="0" smtClean="0">
                <a:solidFill>
                  <a:srgbClr val="080163"/>
                </a:solidFill>
                <a:latin typeface="Calibri" panose="020F0502020204030204" pitchFamily="34" charset="0"/>
                <a:cs typeface="Calibri" panose="020F0502020204030204" pitchFamily="34" charset="0"/>
              </a:rPr>
              <a:t>7</a:t>
            </a:r>
            <a:r>
              <a:rPr lang="en-US" sz="1400" cap="small" dirty="0" smtClean="0">
                <a:solidFill>
                  <a:srgbClr val="080163"/>
                </a:solidFill>
                <a:latin typeface="Calibri" panose="020F0502020204030204" pitchFamily="34" charset="0"/>
                <a:cs typeface="Calibri" panose="020F0502020204030204" pitchFamily="34" charset="0"/>
              </a:rPr>
              <a:t>.</a:t>
            </a:r>
            <a:r>
              <a:rPr lang="en-US" sz="1400" cap="small" dirty="0" err="1" smtClean="0">
                <a:solidFill>
                  <a:srgbClr val="080163"/>
                </a:solidFill>
                <a:latin typeface="Calibri" panose="020F0502020204030204" pitchFamily="34" charset="0"/>
                <a:cs typeface="Calibri" panose="020F0502020204030204" pitchFamily="34" charset="0"/>
              </a:rPr>
              <a:t>pptx</a:t>
            </a:r>
            <a:r>
              <a:rPr lang="en-US" sz="1400" cap="small" dirty="0" smtClean="0">
                <a:solidFill>
                  <a:srgbClr val="002060"/>
                </a:solidFill>
                <a:latin typeface="Calibri" panose="020F0502020204030204" pitchFamily="34" charset="0"/>
                <a:cs typeface="Calibri" panose="020F0502020204030204" pitchFamily="34" charset="0"/>
              </a:rPr>
              <a:t> </a:t>
            </a:r>
            <a:endParaRPr lang="en-US" sz="1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7428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23528" y="345976"/>
            <a:ext cx="8640960" cy="1066800"/>
          </a:xfrm>
          <a:effectLst>
            <a:outerShdw blurRad="63500" dist="25400" dir="2700000" algn="tl" rotWithShape="0">
              <a:prstClr val="black">
                <a:alpha val="50000"/>
              </a:prstClr>
            </a:outerShdw>
          </a:effectLst>
        </p:spPr>
        <p:txBody>
          <a:bodyPr>
            <a:normAutofit fontScale="90000"/>
          </a:bodyPr>
          <a:lstStyle/>
          <a:p>
            <a:pPr fontAlgn="auto">
              <a:spcAft>
                <a:spcPts val="0"/>
              </a:spcAft>
              <a:defRPr/>
            </a:pPr>
            <a:r>
              <a:rPr lang="en-US" b="1" dirty="0" smtClean="0">
                <a:solidFill>
                  <a:srgbClr val="000000"/>
                </a:solidFill>
                <a:latin typeface="Calibri" panose="020F0502020204030204" pitchFamily="34" charset="0"/>
                <a:cs typeface="Calibri" panose="020F0502020204030204" pitchFamily="34" charset="0"/>
              </a:rPr>
              <a:t>Delayed responses to predictors?</a:t>
            </a:r>
            <a:br>
              <a:rPr lang="en-US" b="1" dirty="0" smtClean="0">
                <a:solidFill>
                  <a:srgbClr val="000000"/>
                </a:solidFill>
                <a:latin typeface="Calibri" panose="020F0502020204030204" pitchFamily="34" charset="0"/>
                <a:cs typeface="Calibri" panose="020F0502020204030204" pitchFamily="34" charset="0"/>
              </a:rPr>
            </a:br>
            <a:r>
              <a:rPr lang="en-US" dirty="0" smtClean="0">
                <a:solidFill>
                  <a:srgbClr val="000000"/>
                </a:solidFill>
                <a:latin typeface="Calibri" panose="020F0502020204030204" pitchFamily="34" charset="0"/>
                <a:cs typeface="Calibri" panose="020F0502020204030204" pitchFamily="34" charset="0"/>
              </a:rPr>
              <a:t>Global and global land temperature series</a:t>
            </a:r>
            <a:endParaRPr lang="en-US" cap="small" dirty="0">
              <a:solidFill>
                <a:srgbClr val="FF0000"/>
              </a:solidFill>
              <a:latin typeface="Calibri" pitchFamily="34" charset="0"/>
              <a:cs typeface="Calibri" panose="020F0502020204030204" pitchFamily="34" charset="0"/>
            </a:endParaRPr>
          </a:p>
        </p:txBody>
      </p:sp>
      <p:cxnSp>
        <p:nvCxnSpPr>
          <p:cNvPr id="41" name="Přímá spojnice 40"/>
          <p:cNvCxnSpPr/>
          <p:nvPr/>
        </p:nvCxnSpPr>
        <p:spPr>
          <a:xfrm>
            <a:off x="257175" y="6597352"/>
            <a:ext cx="8485814"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sp>
        <p:nvSpPr>
          <p:cNvPr id="25" name="Zástupný symbol pro číslo snímku 15"/>
          <p:cNvSpPr>
            <a:spLocks noGrp="1"/>
          </p:cNvSpPr>
          <p:nvPr>
            <p:ph type="sldNum" sz="quarter" idx="16"/>
          </p:nvPr>
        </p:nvSpPr>
        <p:spPr bwMode="auto">
          <a:xfrm>
            <a:off x="8742363" y="6449268"/>
            <a:ext cx="3873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F62EFAD-1AFF-4B12-AA6C-3A34FE77B609}" type="slidenum">
              <a:rPr lang="en-US" altLang="cs-CZ" sz="1800">
                <a:solidFill>
                  <a:srgbClr val="080163"/>
                </a:solidFill>
                <a:latin typeface="Calibri" panose="020F0502020204030204" pitchFamily="34" charset="0"/>
                <a:cs typeface="Calibri" panose="020F0502020204030204" pitchFamily="34" charset="0"/>
              </a:rPr>
              <a:pPr fontAlgn="base">
                <a:spcBef>
                  <a:spcPct val="0"/>
                </a:spcBef>
                <a:spcAft>
                  <a:spcPct val="0"/>
                </a:spcAft>
              </a:pPr>
              <a:t>6</a:t>
            </a:fld>
            <a:endParaRPr lang="en-US" altLang="cs-CZ" sz="1800" dirty="0">
              <a:solidFill>
                <a:srgbClr val="080163"/>
              </a:solidFill>
              <a:latin typeface="Calibri" panose="020F0502020204030204" pitchFamily="34" charset="0"/>
              <a:cs typeface="Calibri" panose="020F0502020204030204" pitchFamily="34" charset="0"/>
            </a:endParaRPr>
          </a:p>
        </p:txBody>
      </p:sp>
      <p:cxnSp>
        <p:nvCxnSpPr>
          <p:cNvPr id="37" name="Přímá spojnice 36"/>
          <p:cNvCxnSpPr/>
          <p:nvPr/>
        </p:nvCxnSpPr>
        <p:spPr>
          <a:xfrm>
            <a:off x="257175" y="260648"/>
            <a:ext cx="8037857"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sp>
        <p:nvSpPr>
          <p:cNvPr id="38" name="Obdélník 37"/>
          <p:cNvSpPr/>
          <p:nvPr/>
        </p:nvSpPr>
        <p:spPr>
          <a:xfrm>
            <a:off x="6228184" y="-27384"/>
            <a:ext cx="2066848" cy="307777"/>
          </a:xfrm>
          <a:prstGeom prst="rect">
            <a:avLst/>
          </a:prstGeom>
        </p:spPr>
        <p:txBody>
          <a:bodyPr wrap="none">
            <a:spAutoFit/>
          </a:bodyPr>
          <a:lstStyle/>
          <a:p>
            <a:pPr algn="r"/>
            <a:r>
              <a:rPr lang="en-US" sz="1400" b="1" cap="small" dirty="0" smtClean="0">
                <a:solidFill>
                  <a:srgbClr val="002060"/>
                </a:solidFill>
                <a:latin typeface="Calibri" panose="020F0502020204030204" pitchFamily="34" charset="0"/>
                <a:cs typeface="Calibri" panose="020F0502020204030204" pitchFamily="34" charset="0"/>
              </a:rPr>
              <a:t>Charles University Prague</a:t>
            </a:r>
            <a:endParaRPr lang="en-US" sz="1400" b="1" dirty="0">
              <a:solidFill>
                <a:srgbClr val="002060"/>
              </a:solidFill>
              <a:latin typeface="Calibri" panose="020F0502020204030204" pitchFamily="34" charset="0"/>
              <a:cs typeface="Calibri" panose="020F0502020204030204" pitchFamily="34" charset="0"/>
            </a:endParaRPr>
          </a:p>
        </p:txBody>
      </p:sp>
      <p:pic>
        <p:nvPicPr>
          <p:cNvPr id="39" name="Picture 2" descr="F:\_Documents\Graphics\LOGO-KMOP-MFF-UK\logo-UK-cutou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44624"/>
            <a:ext cx="709028" cy="709028"/>
          </a:xfrm>
          <a:prstGeom prst="rect">
            <a:avLst/>
          </a:prstGeom>
          <a:noFill/>
          <a:effectLst>
            <a:outerShdw blurRad="25400" dist="12700" dir="2700000" algn="tl" rotWithShape="0">
              <a:prstClr val="black">
                <a:alpha val="40000"/>
              </a:prstClr>
            </a:outerShdw>
          </a:effectLst>
          <a:extLst/>
        </p:spPr>
      </p:pic>
      <p:sp>
        <p:nvSpPr>
          <p:cNvPr id="12" name="Obdélník 11"/>
          <p:cNvSpPr/>
          <p:nvPr/>
        </p:nvSpPr>
        <p:spPr>
          <a:xfrm>
            <a:off x="356121" y="1916832"/>
            <a:ext cx="8352928" cy="523220"/>
          </a:xfrm>
          <a:prstGeom prst="rect">
            <a:avLst/>
          </a:prstGeom>
          <a:noFill/>
          <a:ln w="19050">
            <a:noFill/>
          </a:ln>
        </p:spPr>
        <p:txBody>
          <a:bodyPr wrap="square">
            <a:spAutoFit/>
          </a:bodyPr>
          <a:lstStyle/>
          <a:p>
            <a:pPr algn="ctr"/>
            <a:r>
              <a:rPr lang="en-US" sz="1400" dirty="0" smtClean="0">
                <a:solidFill>
                  <a:srgbClr val="000000"/>
                </a:solidFill>
                <a:latin typeface="Calibri" pitchFamily="34" charset="0"/>
                <a:cs typeface="Calibri" panose="020F0502020204030204" pitchFamily="34" charset="0"/>
              </a:rPr>
              <a:t>Global and global land temperature response</a:t>
            </a:r>
            <a:r>
              <a:rPr lang="cs-CZ" sz="1400" dirty="0" smtClean="0">
                <a:solidFill>
                  <a:srgbClr val="000000"/>
                </a:solidFill>
                <a:latin typeface="Calibri" pitchFamily="34" charset="0"/>
                <a:cs typeface="Calibri" panose="020F0502020204030204" pitchFamily="34" charset="0"/>
              </a:rPr>
              <a:t>s</a:t>
            </a:r>
            <a:r>
              <a:rPr lang="en-US" sz="1400" dirty="0" smtClean="0">
                <a:solidFill>
                  <a:srgbClr val="000000"/>
                </a:solidFill>
                <a:latin typeface="Calibri" pitchFamily="34" charset="0"/>
                <a:cs typeface="Calibri" panose="020F0502020204030204" pitchFamily="34" charset="0"/>
              </a:rPr>
              <a:t> (°C), obtained by multiple linear regression with predictors shifted in time between -24 and +24 months (period 1901-2010)</a:t>
            </a:r>
            <a:endParaRPr lang="en-US" sz="1400" dirty="0">
              <a:solidFill>
                <a:srgbClr val="FF0000"/>
              </a:solidFill>
              <a:latin typeface="Calibri" panose="020F0502020204030204" pitchFamily="34" charset="0"/>
              <a:cs typeface="Calibri" panose="020F0502020204030204" pitchFamily="34" charset="0"/>
            </a:endParaRPr>
          </a:p>
        </p:txBody>
      </p:sp>
      <p:sp>
        <p:nvSpPr>
          <p:cNvPr id="11" name="Zástupný symbol pro obsah 1"/>
          <p:cNvSpPr txBox="1">
            <a:spLocks/>
          </p:cNvSpPr>
          <p:nvPr/>
        </p:nvSpPr>
        <p:spPr>
          <a:xfrm>
            <a:off x="325438" y="1196752"/>
            <a:ext cx="8062986" cy="1512168"/>
          </a:xfrm>
          <a:prstGeom prst="rect">
            <a:avLst/>
          </a:prstGeom>
        </p:spPr>
        <p:txBody>
          <a:bodyPr>
            <a:no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fontAlgn="auto">
              <a:spcBef>
                <a:spcPts val="0"/>
              </a:spcBef>
              <a:buNone/>
              <a:defRPr/>
            </a:pPr>
            <a:endParaRPr lang="en-US" sz="1800" dirty="0" smtClean="0">
              <a:solidFill>
                <a:srgbClr val="000000"/>
              </a:solidFill>
              <a:latin typeface="Calibri" panose="020F0502020204030204" pitchFamily="34" charset="0"/>
              <a:cs typeface="Calibri" panose="020F0502020204030204" pitchFamily="34" charset="0"/>
            </a:endParaRPr>
          </a:p>
        </p:txBody>
      </p:sp>
      <p:sp>
        <p:nvSpPr>
          <p:cNvPr id="16" name="Zástupný symbol pro zápatí 65"/>
          <p:cNvSpPr>
            <a:spLocks noGrp="1"/>
          </p:cNvSpPr>
          <p:nvPr>
            <p:ph type="ftr" sz="quarter" idx="15"/>
          </p:nvPr>
        </p:nvSpPr>
        <p:spPr>
          <a:xfrm>
            <a:off x="180494" y="6593284"/>
            <a:ext cx="8639175" cy="292100"/>
          </a:xfrm>
        </p:spPr>
        <p:txBody>
          <a:bodyPr>
            <a:noAutofit/>
          </a:bodyPr>
          <a:lstStyle/>
          <a:p>
            <a:pPr>
              <a:defRPr/>
            </a:pPr>
            <a:r>
              <a:rPr lang="en-US" sz="1400" cap="small" dirty="0" smtClean="0">
                <a:solidFill>
                  <a:srgbClr val="002060"/>
                </a:solidFill>
                <a:latin typeface="Calibri" panose="020F0502020204030204" pitchFamily="34" charset="0"/>
                <a:cs typeface="Calibri" panose="020F0502020204030204" pitchFamily="34" charset="0"/>
              </a:rPr>
              <a:t>J. </a:t>
            </a:r>
            <a:r>
              <a:rPr lang="en-US" sz="1400" cap="small" dirty="0" err="1" smtClean="0">
                <a:solidFill>
                  <a:srgbClr val="002060"/>
                </a:solidFill>
                <a:latin typeface="Calibri" panose="020F0502020204030204" pitchFamily="34" charset="0"/>
                <a:cs typeface="Calibri" panose="020F0502020204030204" pitchFamily="34" charset="0"/>
              </a:rPr>
              <a:t>Mikšovský</a:t>
            </a:r>
            <a:r>
              <a:rPr lang="en-US" sz="1400" cap="small" dirty="0" smtClean="0">
                <a:solidFill>
                  <a:srgbClr val="002060"/>
                </a:solidFill>
                <a:latin typeface="Calibri" panose="020F0502020204030204" pitchFamily="34" charset="0"/>
                <a:cs typeface="Calibri" panose="020F0502020204030204" pitchFamily="34" charset="0"/>
              </a:rPr>
              <a:t> et al.: Global and local imprints of climate forcings ...         </a:t>
            </a:r>
            <a:r>
              <a:rPr lang="en-US" sz="1400" cap="small" dirty="0" smtClean="0">
                <a:solidFill>
                  <a:srgbClr val="080163"/>
                </a:solidFill>
                <a:latin typeface="Calibri" panose="020F0502020204030204" pitchFamily="34" charset="0"/>
                <a:cs typeface="Calibri" panose="020F0502020204030204" pitchFamily="34" charset="0"/>
              </a:rPr>
              <a:t>http://www.miksovsky.info/SantaFe201</a:t>
            </a:r>
            <a:r>
              <a:rPr lang="cs-CZ" sz="1400" cap="small" dirty="0" smtClean="0">
                <a:solidFill>
                  <a:srgbClr val="080163"/>
                </a:solidFill>
                <a:latin typeface="Calibri" panose="020F0502020204030204" pitchFamily="34" charset="0"/>
                <a:cs typeface="Calibri" panose="020F0502020204030204" pitchFamily="34" charset="0"/>
              </a:rPr>
              <a:t>7</a:t>
            </a:r>
            <a:r>
              <a:rPr lang="en-US" sz="1400" cap="small" dirty="0" smtClean="0">
                <a:solidFill>
                  <a:srgbClr val="080163"/>
                </a:solidFill>
                <a:latin typeface="Calibri" panose="020F0502020204030204" pitchFamily="34" charset="0"/>
                <a:cs typeface="Calibri" panose="020F0502020204030204" pitchFamily="34" charset="0"/>
              </a:rPr>
              <a:t>.</a:t>
            </a:r>
            <a:r>
              <a:rPr lang="en-US" sz="1400" cap="small" dirty="0" err="1" smtClean="0">
                <a:solidFill>
                  <a:srgbClr val="080163"/>
                </a:solidFill>
                <a:latin typeface="Calibri" panose="020F0502020204030204" pitchFamily="34" charset="0"/>
                <a:cs typeface="Calibri" panose="020F0502020204030204" pitchFamily="34" charset="0"/>
              </a:rPr>
              <a:t>pptx</a:t>
            </a:r>
            <a:r>
              <a:rPr lang="en-US" sz="1400" cap="small" dirty="0" smtClean="0">
                <a:solidFill>
                  <a:srgbClr val="002060"/>
                </a:solidFill>
                <a:latin typeface="Calibri" panose="020F0502020204030204" pitchFamily="34" charset="0"/>
                <a:cs typeface="Calibri" panose="020F0502020204030204" pitchFamily="34" charset="0"/>
              </a:rPr>
              <a:t> </a:t>
            </a:r>
            <a:endParaRPr lang="en-US" sz="1400" dirty="0">
              <a:solidFill>
                <a:srgbClr val="002060"/>
              </a:solidFill>
              <a:latin typeface="Calibri" panose="020F0502020204030204" pitchFamily="34" charset="0"/>
              <a:cs typeface="Calibri" panose="020F0502020204030204" pitchFamily="34" charset="0"/>
            </a:endParaRPr>
          </a:p>
        </p:txBody>
      </p:sp>
      <p:pic>
        <p:nvPicPr>
          <p:cNvPr id="1026" name="Picture 2" descr="G:\_Analyses\SantaFe\Figs\Fig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75" y="2493533"/>
            <a:ext cx="8640000" cy="381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197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23528" y="345976"/>
            <a:ext cx="8640960" cy="1066800"/>
          </a:xfrm>
          <a:effectLst>
            <a:outerShdw blurRad="63500" dist="25400" dir="2700000" algn="tl" rotWithShape="0">
              <a:prstClr val="black">
                <a:alpha val="50000"/>
              </a:prstClr>
            </a:outerShdw>
          </a:effectLst>
        </p:spPr>
        <p:txBody>
          <a:bodyPr>
            <a:normAutofit fontScale="90000"/>
          </a:bodyPr>
          <a:lstStyle/>
          <a:p>
            <a:pPr fontAlgn="auto">
              <a:spcAft>
                <a:spcPts val="0"/>
              </a:spcAft>
              <a:defRPr/>
            </a:pPr>
            <a:r>
              <a:rPr lang="en-US" b="1" dirty="0" smtClean="0">
                <a:solidFill>
                  <a:srgbClr val="000000"/>
                </a:solidFill>
                <a:latin typeface="Calibri" panose="020F0502020204030204" pitchFamily="34" charset="0"/>
                <a:cs typeface="Calibri" panose="020F0502020204030204" pitchFamily="34" charset="0"/>
              </a:rPr>
              <a:t>Statistical significance of the responses?</a:t>
            </a:r>
            <a:br>
              <a:rPr lang="en-US" b="1" dirty="0" smtClean="0">
                <a:solidFill>
                  <a:srgbClr val="000000"/>
                </a:solidFill>
                <a:latin typeface="Calibri" panose="020F0502020204030204" pitchFamily="34" charset="0"/>
                <a:cs typeface="Calibri" panose="020F0502020204030204" pitchFamily="34" charset="0"/>
              </a:rPr>
            </a:br>
            <a:r>
              <a:rPr lang="en-US" dirty="0" smtClean="0">
                <a:solidFill>
                  <a:srgbClr val="000000"/>
                </a:solidFill>
                <a:latin typeface="Calibri" panose="020F0502020204030204" pitchFamily="34" charset="0"/>
                <a:cs typeface="Calibri" panose="020F0502020204030204" pitchFamily="34" charset="0"/>
              </a:rPr>
              <a:t>Global and global land temperature series</a:t>
            </a:r>
            <a:endParaRPr lang="en-US" b="1" cap="small" dirty="0">
              <a:solidFill>
                <a:srgbClr val="FF0000"/>
              </a:solidFill>
              <a:latin typeface="Calibri" pitchFamily="34" charset="0"/>
              <a:cs typeface="Calibri" panose="020F0502020204030204" pitchFamily="34" charset="0"/>
            </a:endParaRPr>
          </a:p>
        </p:txBody>
      </p:sp>
      <p:cxnSp>
        <p:nvCxnSpPr>
          <p:cNvPr id="41" name="Přímá spojnice 40"/>
          <p:cNvCxnSpPr/>
          <p:nvPr/>
        </p:nvCxnSpPr>
        <p:spPr>
          <a:xfrm>
            <a:off x="257175" y="6597352"/>
            <a:ext cx="8485814"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sp>
        <p:nvSpPr>
          <p:cNvPr id="25" name="Zástupný symbol pro číslo snímku 15"/>
          <p:cNvSpPr>
            <a:spLocks noGrp="1"/>
          </p:cNvSpPr>
          <p:nvPr>
            <p:ph type="sldNum" sz="quarter" idx="16"/>
          </p:nvPr>
        </p:nvSpPr>
        <p:spPr bwMode="auto">
          <a:xfrm>
            <a:off x="8742363" y="6449268"/>
            <a:ext cx="3873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F62EFAD-1AFF-4B12-AA6C-3A34FE77B609}" type="slidenum">
              <a:rPr lang="en-US" altLang="cs-CZ" sz="1800">
                <a:solidFill>
                  <a:srgbClr val="080163"/>
                </a:solidFill>
                <a:latin typeface="Calibri" panose="020F0502020204030204" pitchFamily="34" charset="0"/>
                <a:cs typeface="Calibri" panose="020F0502020204030204" pitchFamily="34" charset="0"/>
              </a:rPr>
              <a:pPr fontAlgn="base">
                <a:spcBef>
                  <a:spcPct val="0"/>
                </a:spcBef>
                <a:spcAft>
                  <a:spcPct val="0"/>
                </a:spcAft>
              </a:pPr>
              <a:t>7</a:t>
            </a:fld>
            <a:endParaRPr lang="en-US" altLang="cs-CZ" sz="1800" dirty="0">
              <a:solidFill>
                <a:srgbClr val="080163"/>
              </a:solidFill>
              <a:latin typeface="Calibri" panose="020F0502020204030204" pitchFamily="34" charset="0"/>
              <a:cs typeface="Calibri" panose="020F0502020204030204" pitchFamily="34" charset="0"/>
            </a:endParaRPr>
          </a:p>
        </p:txBody>
      </p:sp>
      <p:cxnSp>
        <p:nvCxnSpPr>
          <p:cNvPr id="37" name="Přímá spojnice 36"/>
          <p:cNvCxnSpPr/>
          <p:nvPr/>
        </p:nvCxnSpPr>
        <p:spPr>
          <a:xfrm>
            <a:off x="257175" y="260648"/>
            <a:ext cx="8037857"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sp>
        <p:nvSpPr>
          <p:cNvPr id="38" name="Obdélník 37"/>
          <p:cNvSpPr/>
          <p:nvPr/>
        </p:nvSpPr>
        <p:spPr>
          <a:xfrm>
            <a:off x="6228184" y="-27384"/>
            <a:ext cx="2066848" cy="307777"/>
          </a:xfrm>
          <a:prstGeom prst="rect">
            <a:avLst/>
          </a:prstGeom>
        </p:spPr>
        <p:txBody>
          <a:bodyPr wrap="none">
            <a:spAutoFit/>
          </a:bodyPr>
          <a:lstStyle/>
          <a:p>
            <a:pPr algn="r"/>
            <a:r>
              <a:rPr lang="en-US" sz="1400" b="1" cap="small" dirty="0" smtClean="0">
                <a:solidFill>
                  <a:srgbClr val="002060"/>
                </a:solidFill>
                <a:latin typeface="Calibri" panose="020F0502020204030204" pitchFamily="34" charset="0"/>
                <a:cs typeface="Calibri" panose="020F0502020204030204" pitchFamily="34" charset="0"/>
              </a:rPr>
              <a:t>Charles University Prague</a:t>
            </a:r>
            <a:endParaRPr lang="en-US" sz="1400" b="1" dirty="0">
              <a:solidFill>
                <a:srgbClr val="002060"/>
              </a:solidFill>
              <a:latin typeface="Calibri" panose="020F0502020204030204" pitchFamily="34" charset="0"/>
              <a:cs typeface="Calibri" panose="020F0502020204030204" pitchFamily="34" charset="0"/>
            </a:endParaRPr>
          </a:p>
        </p:txBody>
      </p:sp>
      <p:pic>
        <p:nvPicPr>
          <p:cNvPr id="39" name="Picture 2" descr="F:\_Documents\Graphics\LOGO-KMOP-MFF-UK\logo-UK-cutou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44624"/>
            <a:ext cx="709028" cy="709028"/>
          </a:xfrm>
          <a:prstGeom prst="rect">
            <a:avLst/>
          </a:prstGeom>
          <a:noFill/>
          <a:effectLst>
            <a:outerShdw blurRad="25400" dist="12700" dir="2700000" algn="tl" rotWithShape="0">
              <a:prstClr val="black">
                <a:alpha val="40000"/>
              </a:prstClr>
            </a:outerShdw>
          </a:effectLst>
          <a:extLst/>
        </p:spPr>
      </p:pic>
      <p:sp>
        <p:nvSpPr>
          <p:cNvPr id="12" name="Obdélník 11"/>
          <p:cNvSpPr/>
          <p:nvPr/>
        </p:nvSpPr>
        <p:spPr>
          <a:xfrm>
            <a:off x="448934" y="1887356"/>
            <a:ext cx="8443546" cy="523220"/>
          </a:xfrm>
          <a:prstGeom prst="rect">
            <a:avLst/>
          </a:prstGeom>
          <a:noFill/>
          <a:ln w="19050">
            <a:noFill/>
          </a:ln>
        </p:spPr>
        <p:txBody>
          <a:bodyPr wrap="square">
            <a:spAutoFit/>
          </a:bodyPr>
          <a:lstStyle/>
          <a:p>
            <a:pPr algn="ctr"/>
            <a:r>
              <a:rPr lang="en-US" sz="1400" dirty="0" smtClean="0">
                <a:solidFill>
                  <a:srgbClr val="000000"/>
                </a:solidFill>
                <a:latin typeface="Calibri" pitchFamily="34" charset="0"/>
              </a:rPr>
              <a:t>Global and global land temperature responses (°C) to individual predictors and their 99% confidence intervals (multiple linear regression &amp; moving-block bootstrap, period 1901-2010)</a:t>
            </a:r>
            <a:endParaRPr lang="en-US" sz="1400" dirty="0">
              <a:solidFill>
                <a:srgbClr val="FF0000"/>
              </a:solidFill>
            </a:endParaRPr>
          </a:p>
        </p:txBody>
      </p:sp>
      <p:pic>
        <p:nvPicPr>
          <p:cNvPr id="4098" name="Picture 2" descr="G:\_Analyses\SantaFe\Figs\Fig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090" y="2554592"/>
            <a:ext cx="8640000" cy="3466696"/>
          </a:xfrm>
          <a:prstGeom prst="rect">
            <a:avLst/>
          </a:prstGeom>
          <a:noFill/>
          <a:extLst>
            <a:ext uri="{909E8E84-426E-40DD-AFC4-6F175D3DCCD1}">
              <a14:hiddenFill xmlns:a14="http://schemas.microsoft.com/office/drawing/2010/main">
                <a:solidFill>
                  <a:srgbClr val="FFFFFF"/>
                </a:solidFill>
              </a14:hiddenFill>
            </a:ext>
          </a:extLst>
        </p:spPr>
      </p:pic>
      <p:sp>
        <p:nvSpPr>
          <p:cNvPr id="14" name="Zástupný symbol pro zápatí 65"/>
          <p:cNvSpPr>
            <a:spLocks noGrp="1"/>
          </p:cNvSpPr>
          <p:nvPr>
            <p:ph type="ftr" sz="quarter" idx="15"/>
          </p:nvPr>
        </p:nvSpPr>
        <p:spPr>
          <a:xfrm>
            <a:off x="180494" y="6593284"/>
            <a:ext cx="8639175" cy="292100"/>
          </a:xfrm>
        </p:spPr>
        <p:txBody>
          <a:bodyPr>
            <a:noAutofit/>
          </a:bodyPr>
          <a:lstStyle/>
          <a:p>
            <a:pPr>
              <a:defRPr/>
            </a:pPr>
            <a:r>
              <a:rPr lang="en-US" sz="1400" cap="small" dirty="0" smtClean="0">
                <a:solidFill>
                  <a:srgbClr val="002060"/>
                </a:solidFill>
                <a:latin typeface="Calibri" panose="020F0502020204030204" pitchFamily="34" charset="0"/>
                <a:cs typeface="Calibri" panose="020F0502020204030204" pitchFamily="34" charset="0"/>
              </a:rPr>
              <a:t>J. </a:t>
            </a:r>
            <a:r>
              <a:rPr lang="en-US" sz="1400" cap="small" dirty="0" err="1" smtClean="0">
                <a:solidFill>
                  <a:srgbClr val="002060"/>
                </a:solidFill>
                <a:latin typeface="Calibri" panose="020F0502020204030204" pitchFamily="34" charset="0"/>
                <a:cs typeface="Calibri" panose="020F0502020204030204" pitchFamily="34" charset="0"/>
              </a:rPr>
              <a:t>Mikšovský</a:t>
            </a:r>
            <a:r>
              <a:rPr lang="en-US" sz="1400" cap="small" dirty="0" smtClean="0">
                <a:solidFill>
                  <a:srgbClr val="002060"/>
                </a:solidFill>
                <a:latin typeface="Calibri" panose="020F0502020204030204" pitchFamily="34" charset="0"/>
                <a:cs typeface="Calibri" panose="020F0502020204030204" pitchFamily="34" charset="0"/>
              </a:rPr>
              <a:t> et al.: Global and local imprints of climate forcings ...         </a:t>
            </a:r>
            <a:r>
              <a:rPr lang="en-US" sz="1400" cap="small" dirty="0" smtClean="0">
                <a:solidFill>
                  <a:srgbClr val="080163"/>
                </a:solidFill>
                <a:latin typeface="Calibri" panose="020F0502020204030204" pitchFamily="34" charset="0"/>
                <a:cs typeface="Calibri" panose="020F0502020204030204" pitchFamily="34" charset="0"/>
              </a:rPr>
              <a:t>http://www.miksovsky.info/SantaFe201</a:t>
            </a:r>
            <a:r>
              <a:rPr lang="cs-CZ" sz="1400" cap="small" dirty="0" smtClean="0">
                <a:solidFill>
                  <a:srgbClr val="080163"/>
                </a:solidFill>
                <a:latin typeface="Calibri" panose="020F0502020204030204" pitchFamily="34" charset="0"/>
                <a:cs typeface="Calibri" panose="020F0502020204030204" pitchFamily="34" charset="0"/>
              </a:rPr>
              <a:t>7</a:t>
            </a:r>
            <a:r>
              <a:rPr lang="en-US" sz="1400" cap="small" dirty="0" smtClean="0">
                <a:solidFill>
                  <a:srgbClr val="080163"/>
                </a:solidFill>
                <a:latin typeface="Calibri" panose="020F0502020204030204" pitchFamily="34" charset="0"/>
                <a:cs typeface="Calibri" panose="020F0502020204030204" pitchFamily="34" charset="0"/>
              </a:rPr>
              <a:t>.</a:t>
            </a:r>
            <a:r>
              <a:rPr lang="en-US" sz="1400" cap="small" dirty="0" err="1" smtClean="0">
                <a:solidFill>
                  <a:srgbClr val="080163"/>
                </a:solidFill>
                <a:latin typeface="Calibri" panose="020F0502020204030204" pitchFamily="34" charset="0"/>
                <a:cs typeface="Calibri" panose="020F0502020204030204" pitchFamily="34" charset="0"/>
              </a:rPr>
              <a:t>pptx</a:t>
            </a:r>
            <a:r>
              <a:rPr lang="en-US" sz="1400" cap="small" dirty="0" smtClean="0">
                <a:solidFill>
                  <a:srgbClr val="002060"/>
                </a:solidFill>
                <a:latin typeface="Calibri" panose="020F0502020204030204" pitchFamily="34" charset="0"/>
                <a:cs typeface="Calibri" panose="020F0502020204030204" pitchFamily="34" charset="0"/>
              </a:rPr>
              <a:t> </a:t>
            </a:r>
            <a:endParaRPr lang="en-US" sz="1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0884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_Analyses\HabS\___PRESENTATION\Materials_Figures\Temperature_components\backgrou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340768"/>
            <a:ext cx="4001390" cy="517223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941" y="5757022"/>
            <a:ext cx="3600000" cy="76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2078079"/>
            <a:ext cx="3674853" cy="7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488" y="2813868"/>
            <a:ext cx="3674853" cy="7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488" y="3549657"/>
            <a:ext cx="3674853" cy="7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488" y="5021235"/>
            <a:ext cx="3674853" cy="7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4488" y="4285446"/>
            <a:ext cx="3674853" cy="7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8941" y="1340768"/>
            <a:ext cx="3600000" cy="76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Nadpis 2"/>
          <p:cNvSpPr>
            <a:spLocks noGrp="1"/>
          </p:cNvSpPr>
          <p:nvPr>
            <p:ph type="title"/>
          </p:nvPr>
        </p:nvSpPr>
        <p:spPr>
          <a:xfrm>
            <a:off x="323528" y="345976"/>
            <a:ext cx="8640960" cy="1066800"/>
          </a:xfrm>
          <a:effectLst>
            <a:outerShdw blurRad="63500" dist="25400" dir="2700000" algn="tl" rotWithShape="0">
              <a:prstClr val="black">
                <a:alpha val="50000"/>
              </a:prstClr>
            </a:outerShdw>
          </a:effectLst>
        </p:spPr>
        <p:txBody>
          <a:bodyPr>
            <a:normAutofit fontScale="90000"/>
          </a:bodyPr>
          <a:lstStyle/>
          <a:p>
            <a:pPr fontAlgn="auto">
              <a:spcAft>
                <a:spcPts val="0"/>
              </a:spcAft>
              <a:defRPr/>
            </a:pPr>
            <a:r>
              <a:rPr lang="en-US" b="1" dirty="0" smtClean="0">
                <a:solidFill>
                  <a:srgbClr val="000000"/>
                </a:solidFill>
                <a:latin typeface="Calibri" panose="020F0502020204030204" pitchFamily="34" charset="0"/>
                <a:cs typeface="Calibri" panose="020F0502020204030204" pitchFamily="34" charset="0"/>
              </a:rPr>
              <a:t>Global mean temperature: </a:t>
            </a:r>
            <a:br>
              <a:rPr lang="en-US" b="1" dirty="0" smtClean="0">
                <a:solidFill>
                  <a:srgbClr val="000000"/>
                </a:solidFill>
                <a:latin typeface="Calibri" panose="020F0502020204030204" pitchFamily="34" charset="0"/>
                <a:cs typeface="Calibri" panose="020F0502020204030204" pitchFamily="34" charset="0"/>
              </a:rPr>
            </a:br>
            <a:r>
              <a:rPr lang="en-US" dirty="0" smtClean="0">
                <a:solidFill>
                  <a:srgbClr val="000000"/>
                </a:solidFill>
                <a:latin typeface="Calibri" pitchFamily="34" charset="0"/>
                <a:cs typeface="Calibri" panose="020F0502020204030204" pitchFamily="34" charset="0"/>
              </a:rPr>
              <a:t>Regression-extracted components</a:t>
            </a:r>
            <a:endParaRPr lang="en-US" cap="small" dirty="0">
              <a:solidFill>
                <a:srgbClr val="FF0000"/>
              </a:solidFill>
              <a:latin typeface="Calibri" pitchFamily="34" charset="0"/>
              <a:cs typeface="Calibri" panose="020F0502020204030204" pitchFamily="34" charset="0"/>
            </a:endParaRPr>
          </a:p>
        </p:txBody>
      </p:sp>
      <p:pic>
        <p:nvPicPr>
          <p:cNvPr id="6146" name="Picture 2" descr="G:\_Analyses\HabS\___PRESENTATION\Materials_Figures\Temperature_components\Series-global.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496" y="1988840"/>
            <a:ext cx="5040000" cy="4080924"/>
          </a:xfrm>
          <a:prstGeom prst="rect">
            <a:avLst/>
          </a:prstGeom>
          <a:noFill/>
          <a:extLst>
            <a:ext uri="{909E8E84-426E-40DD-AFC4-6F175D3DCCD1}">
              <a14:hiddenFill xmlns:a14="http://schemas.microsoft.com/office/drawing/2010/main">
                <a:solidFill>
                  <a:srgbClr val="FFFFFF"/>
                </a:solidFill>
              </a14:hiddenFill>
            </a:ext>
          </a:extLst>
        </p:spPr>
      </p:pic>
      <p:sp>
        <p:nvSpPr>
          <p:cNvPr id="36" name="Obdélník 35"/>
          <p:cNvSpPr/>
          <p:nvPr/>
        </p:nvSpPr>
        <p:spPr>
          <a:xfrm>
            <a:off x="115406" y="1700808"/>
            <a:ext cx="5176674" cy="307777"/>
          </a:xfrm>
          <a:prstGeom prst="rect">
            <a:avLst/>
          </a:prstGeom>
          <a:noFill/>
        </p:spPr>
        <p:txBody>
          <a:bodyPr wrap="none">
            <a:spAutoFit/>
          </a:bodyPr>
          <a:lstStyle/>
          <a:p>
            <a:r>
              <a:rPr lang="en-US" sz="1400" b="1" dirty="0" smtClean="0">
                <a:solidFill>
                  <a:srgbClr val="0000FF"/>
                </a:solidFill>
                <a:latin typeface="Calibri" panose="020F0502020204030204" pitchFamily="34" charset="0"/>
                <a:cs typeface="Calibri" panose="020F0502020204030204" pitchFamily="34" charset="0"/>
              </a:rPr>
              <a:t>Observed global temperature (°C) </a:t>
            </a:r>
            <a:r>
              <a:rPr lang="en-US" sz="1400" b="1" dirty="0" smtClean="0">
                <a:latin typeface="Calibri" pitchFamily="34" charset="0"/>
                <a:cs typeface="Calibri" panose="020F0502020204030204" pitchFamily="34" charset="0"/>
              </a:rPr>
              <a:t>and </a:t>
            </a:r>
            <a:r>
              <a:rPr lang="en-US" sz="1400" b="1" dirty="0" smtClean="0">
                <a:solidFill>
                  <a:srgbClr val="FF0000"/>
                </a:solidFill>
                <a:latin typeface="Calibri" pitchFamily="34" charset="0"/>
                <a:cs typeface="Calibri" panose="020F0502020204030204" pitchFamily="34" charset="0"/>
              </a:rPr>
              <a:t>its regression approximation</a:t>
            </a:r>
            <a:endParaRPr lang="en-US" sz="1400" b="1" dirty="0">
              <a:solidFill>
                <a:srgbClr val="FF0000"/>
              </a:solidFill>
              <a:latin typeface="Calibri" panose="020F0502020204030204" pitchFamily="34" charset="0"/>
              <a:cs typeface="Calibri" panose="020F0502020204030204" pitchFamily="34" charset="0"/>
            </a:endParaRPr>
          </a:p>
        </p:txBody>
      </p:sp>
      <p:sp>
        <p:nvSpPr>
          <p:cNvPr id="26" name="Obdélník 25"/>
          <p:cNvSpPr/>
          <p:nvPr/>
        </p:nvSpPr>
        <p:spPr>
          <a:xfrm>
            <a:off x="5580112" y="1340768"/>
            <a:ext cx="1614545" cy="246221"/>
          </a:xfrm>
          <a:prstGeom prst="rect">
            <a:avLst/>
          </a:prstGeom>
          <a:noFill/>
        </p:spPr>
        <p:txBody>
          <a:bodyPr wrap="none">
            <a:spAutoFit/>
          </a:bodyPr>
          <a:lstStyle/>
          <a:p>
            <a:r>
              <a:rPr lang="en-US" sz="1000" b="1" dirty="0" smtClean="0">
                <a:solidFill>
                  <a:srgbClr val="FF0000"/>
                </a:solidFill>
                <a:latin typeface="Calibri" panose="020F0502020204030204" pitchFamily="34" charset="0"/>
                <a:cs typeface="Calibri" panose="020F0502020204030204" pitchFamily="34" charset="0"/>
              </a:rPr>
              <a:t>Anthropogenic component</a:t>
            </a:r>
            <a:endParaRPr lang="en-US" sz="1000" b="1" dirty="0">
              <a:solidFill>
                <a:srgbClr val="FF0000"/>
              </a:solidFill>
              <a:latin typeface="Calibri" panose="020F0502020204030204" pitchFamily="34" charset="0"/>
              <a:cs typeface="Calibri" panose="020F0502020204030204" pitchFamily="34" charset="0"/>
            </a:endParaRPr>
          </a:p>
        </p:txBody>
      </p:sp>
      <p:sp>
        <p:nvSpPr>
          <p:cNvPr id="27" name="Obdélník 26"/>
          <p:cNvSpPr/>
          <p:nvPr/>
        </p:nvSpPr>
        <p:spPr>
          <a:xfrm>
            <a:off x="5580112" y="2076810"/>
            <a:ext cx="873957" cy="246221"/>
          </a:xfrm>
          <a:prstGeom prst="rect">
            <a:avLst/>
          </a:prstGeom>
          <a:noFill/>
        </p:spPr>
        <p:txBody>
          <a:bodyPr wrap="none">
            <a:spAutoFit/>
          </a:bodyPr>
          <a:lstStyle/>
          <a:p>
            <a:r>
              <a:rPr lang="en-US" sz="1000" b="1" dirty="0" smtClean="0">
                <a:solidFill>
                  <a:srgbClr val="FF0000"/>
                </a:solidFill>
                <a:latin typeface="Calibri" panose="020F0502020204030204" pitchFamily="34" charset="0"/>
                <a:cs typeface="Calibri" panose="020F0502020204030204" pitchFamily="34" charset="0"/>
              </a:rPr>
              <a:t>Solar activity</a:t>
            </a:r>
            <a:endParaRPr lang="en-US" sz="1000" b="1" dirty="0">
              <a:solidFill>
                <a:srgbClr val="FF0000"/>
              </a:solidFill>
              <a:latin typeface="Calibri" panose="020F0502020204030204" pitchFamily="34" charset="0"/>
              <a:cs typeface="Calibri" panose="020F0502020204030204" pitchFamily="34" charset="0"/>
            </a:endParaRPr>
          </a:p>
        </p:txBody>
      </p:sp>
      <p:sp>
        <p:nvSpPr>
          <p:cNvPr id="28" name="Obdélník 27"/>
          <p:cNvSpPr/>
          <p:nvPr/>
        </p:nvSpPr>
        <p:spPr>
          <a:xfrm>
            <a:off x="5580112" y="2812852"/>
            <a:ext cx="1050288" cy="246221"/>
          </a:xfrm>
          <a:prstGeom prst="rect">
            <a:avLst/>
          </a:prstGeom>
          <a:noFill/>
        </p:spPr>
        <p:txBody>
          <a:bodyPr wrap="none">
            <a:spAutoFit/>
          </a:bodyPr>
          <a:lstStyle/>
          <a:p>
            <a:r>
              <a:rPr lang="en-US" sz="1000" b="1" dirty="0" smtClean="0">
                <a:solidFill>
                  <a:srgbClr val="FF0000"/>
                </a:solidFill>
                <a:latin typeface="Calibri" panose="020F0502020204030204" pitchFamily="34" charset="0"/>
                <a:cs typeface="Calibri" panose="020F0502020204030204" pitchFamily="34" charset="0"/>
              </a:rPr>
              <a:t>Volcanic activity</a:t>
            </a:r>
            <a:endParaRPr lang="en-US" sz="1000" b="1" dirty="0">
              <a:solidFill>
                <a:srgbClr val="FF0000"/>
              </a:solidFill>
              <a:latin typeface="Calibri" panose="020F0502020204030204" pitchFamily="34" charset="0"/>
              <a:cs typeface="Calibri" panose="020F0502020204030204" pitchFamily="34" charset="0"/>
            </a:endParaRPr>
          </a:p>
        </p:txBody>
      </p:sp>
      <p:sp>
        <p:nvSpPr>
          <p:cNvPr id="29" name="Obdélník 28"/>
          <p:cNvSpPr/>
          <p:nvPr/>
        </p:nvSpPr>
        <p:spPr>
          <a:xfrm>
            <a:off x="5580112" y="3548894"/>
            <a:ext cx="2768707" cy="246221"/>
          </a:xfrm>
          <a:prstGeom prst="rect">
            <a:avLst/>
          </a:prstGeom>
          <a:noFill/>
        </p:spPr>
        <p:txBody>
          <a:bodyPr wrap="none">
            <a:spAutoFit/>
          </a:bodyPr>
          <a:lstStyle/>
          <a:p>
            <a:r>
              <a:rPr lang="en-US" sz="1000" b="1" dirty="0" smtClean="0">
                <a:solidFill>
                  <a:srgbClr val="FF0000"/>
                </a:solidFill>
                <a:latin typeface="Calibri" panose="020F0502020204030204" pitchFamily="34" charset="0"/>
                <a:cs typeface="Calibri" panose="020F0502020204030204" pitchFamily="34" charset="0"/>
              </a:rPr>
              <a:t>Oscillations Pacific                                (ENSO+PDO)</a:t>
            </a:r>
            <a:endParaRPr lang="en-US" sz="1000" b="1" dirty="0">
              <a:solidFill>
                <a:srgbClr val="FF0000"/>
              </a:solidFill>
              <a:latin typeface="Calibri" panose="020F0502020204030204" pitchFamily="34" charset="0"/>
              <a:cs typeface="Calibri" panose="020F0502020204030204" pitchFamily="34" charset="0"/>
            </a:endParaRPr>
          </a:p>
        </p:txBody>
      </p:sp>
      <p:sp>
        <p:nvSpPr>
          <p:cNvPr id="30" name="Obdélník 29"/>
          <p:cNvSpPr/>
          <p:nvPr/>
        </p:nvSpPr>
        <p:spPr>
          <a:xfrm>
            <a:off x="5580112" y="4284936"/>
            <a:ext cx="2610010" cy="246221"/>
          </a:xfrm>
          <a:prstGeom prst="rect">
            <a:avLst/>
          </a:prstGeom>
          <a:noFill/>
        </p:spPr>
        <p:txBody>
          <a:bodyPr wrap="none">
            <a:spAutoFit/>
          </a:bodyPr>
          <a:lstStyle/>
          <a:p>
            <a:r>
              <a:rPr lang="en-US" sz="1000" b="1" dirty="0" smtClean="0">
                <a:solidFill>
                  <a:srgbClr val="FF0000"/>
                </a:solidFill>
                <a:latin typeface="Calibri" panose="020F0502020204030204" pitchFamily="34" charset="0"/>
                <a:cs typeface="Calibri" panose="020F0502020204030204" pitchFamily="34" charset="0"/>
              </a:rPr>
              <a:t>Oscillations Atlantic                                   (AMO)</a:t>
            </a:r>
            <a:endParaRPr lang="en-US" sz="1000" b="1" dirty="0">
              <a:solidFill>
                <a:srgbClr val="FF0000"/>
              </a:solidFill>
              <a:latin typeface="Calibri" panose="020F0502020204030204" pitchFamily="34" charset="0"/>
              <a:cs typeface="Calibri" panose="020F0502020204030204" pitchFamily="34" charset="0"/>
            </a:endParaRPr>
          </a:p>
        </p:txBody>
      </p:sp>
      <p:sp>
        <p:nvSpPr>
          <p:cNvPr id="31" name="Obdélník 30"/>
          <p:cNvSpPr/>
          <p:nvPr/>
        </p:nvSpPr>
        <p:spPr>
          <a:xfrm>
            <a:off x="5580112" y="5020978"/>
            <a:ext cx="2214068" cy="246221"/>
          </a:xfrm>
          <a:prstGeom prst="rect">
            <a:avLst/>
          </a:prstGeom>
          <a:noFill/>
        </p:spPr>
        <p:txBody>
          <a:bodyPr wrap="none">
            <a:spAutoFit/>
          </a:bodyPr>
          <a:lstStyle/>
          <a:p>
            <a:r>
              <a:rPr lang="en-US" sz="1000" b="1" dirty="0" smtClean="0">
                <a:solidFill>
                  <a:srgbClr val="FF0000"/>
                </a:solidFill>
                <a:latin typeface="Calibri" panose="020F0502020204030204" pitchFamily="34" charset="0"/>
                <a:cs typeface="Calibri" panose="020F0502020204030204" pitchFamily="34" charset="0"/>
              </a:rPr>
              <a:t>High-frequency oscillations (NAO+TPI)</a:t>
            </a:r>
            <a:endParaRPr lang="en-US" sz="1000" b="1" dirty="0">
              <a:solidFill>
                <a:srgbClr val="FF0000"/>
              </a:solidFill>
              <a:latin typeface="Calibri" panose="020F0502020204030204" pitchFamily="34" charset="0"/>
              <a:cs typeface="Calibri" panose="020F0502020204030204" pitchFamily="34" charset="0"/>
            </a:endParaRPr>
          </a:p>
        </p:txBody>
      </p:sp>
      <p:sp>
        <p:nvSpPr>
          <p:cNvPr id="32" name="Obdélník 31"/>
          <p:cNvSpPr/>
          <p:nvPr/>
        </p:nvSpPr>
        <p:spPr>
          <a:xfrm>
            <a:off x="5580112" y="5757022"/>
            <a:ext cx="636713" cy="246221"/>
          </a:xfrm>
          <a:prstGeom prst="rect">
            <a:avLst/>
          </a:prstGeom>
          <a:noFill/>
        </p:spPr>
        <p:txBody>
          <a:bodyPr wrap="none">
            <a:spAutoFit/>
          </a:bodyPr>
          <a:lstStyle/>
          <a:p>
            <a:r>
              <a:rPr lang="en-US" sz="1000" b="1" dirty="0" smtClean="0">
                <a:solidFill>
                  <a:srgbClr val="0000FF"/>
                </a:solidFill>
                <a:latin typeface="Calibri" panose="020F0502020204030204" pitchFamily="34" charset="0"/>
                <a:cs typeface="Calibri" panose="020F0502020204030204" pitchFamily="34" charset="0"/>
              </a:rPr>
              <a:t>Residual</a:t>
            </a:r>
            <a:endParaRPr lang="en-US" sz="1000" b="1" dirty="0">
              <a:solidFill>
                <a:srgbClr val="0000FF"/>
              </a:solidFill>
              <a:latin typeface="Calibri" panose="020F0502020204030204" pitchFamily="34" charset="0"/>
              <a:cs typeface="Calibri" panose="020F0502020204030204" pitchFamily="34" charset="0"/>
            </a:endParaRPr>
          </a:p>
        </p:txBody>
      </p:sp>
      <p:cxnSp>
        <p:nvCxnSpPr>
          <p:cNvPr id="41" name="Přímá spojnice 40"/>
          <p:cNvCxnSpPr/>
          <p:nvPr/>
        </p:nvCxnSpPr>
        <p:spPr>
          <a:xfrm>
            <a:off x="257175" y="6597352"/>
            <a:ext cx="8485814"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sp>
        <p:nvSpPr>
          <p:cNvPr id="25" name="Zástupný symbol pro číslo snímku 15"/>
          <p:cNvSpPr>
            <a:spLocks noGrp="1"/>
          </p:cNvSpPr>
          <p:nvPr>
            <p:ph type="sldNum" sz="quarter" idx="16"/>
          </p:nvPr>
        </p:nvSpPr>
        <p:spPr bwMode="auto">
          <a:xfrm>
            <a:off x="8742363" y="6449268"/>
            <a:ext cx="3873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F62EFAD-1AFF-4B12-AA6C-3A34FE77B609}" type="slidenum">
              <a:rPr lang="en-US" altLang="cs-CZ" sz="1800">
                <a:solidFill>
                  <a:srgbClr val="080163"/>
                </a:solidFill>
                <a:latin typeface="Calibri" panose="020F0502020204030204" pitchFamily="34" charset="0"/>
                <a:cs typeface="Calibri" panose="020F0502020204030204" pitchFamily="34" charset="0"/>
              </a:rPr>
              <a:pPr fontAlgn="base">
                <a:spcBef>
                  <a:spcPct val="0"/>
                </a:spcBef>
                <a:spcAft>
                  <a:spcPct val="0"/>
                </a:spcAft>
              </a:pPr>
              <a:t>8</a:t>
            </a:fld>
            <a:endParaRPr lang="en-US" altLang="cs-CZ" sz="1800" dirty="0">
              <a:solidFill>
                <a:srgbClr val="080163"/>
              </a:solidFill>
              <a:latin typeface="Calibri" panose="020F0502020204030204" pitchFamily="34" charset="0"/>
              <a:cs typeface="Calibri" panose="020F0502020204030204" pitchFamily="34" charset="0"/>
            </a:endParaRPr>
          </a:p>
        </p:txBody>
      </p:sp>
      <p:cxnSp>
        <p:nvCxnSpPr>
          <p:cNvPr id="37" name="Přímá spojnice 36"/>
          <p:cNvCxnSpPr/>
          <p:nvPr/>
        </p:nvCxnSpPr>
        <p:spPr>
          <a:xfrm>
            <a:off x="257175" y="260648"/>
            <a:ext cx="8037857"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sp>
        <p:nvSpPr>
          <p:cNvPr id="38" name="Obdélník 37"/>
          <p:cNvSpPr/>
          <p:nvPr/>
        </p:nvSpPr>
        <p:spPr>
          <a:xfrm>
            <a:off x="6228184" y="-27384"/>
            <a:ext cx="2066848" cy="307777"/>
          </a:xfrm>
          <a:prstGeom prst="rect">
            <a:avLst/>
          </a:prstGeom>
        </p:spPr>
        <p:txBody>
          <a:bodyPr wrap="none">
            <a:spAutoFit/>
          </a:bodyPr>
          <a:lstStyle/>
          <a:p>
            <a:pPr algn="r"/>
            <a:r>
              <a:rPr lang="en-US" sz="1400" b="1" cap="small" dirty="0" smtClean="0">
                <a:solidFill>
                  <a:srgbClr val="002060"/>
                </a:solidFill>
                <a:latin typeface="Calibri" panose="020F0502020204030204" pitchFamily="34" charset="0"/>
                <a:cs typeface="Calibri" panose="020F0502020204030204" pitchFamily="34" charset="0"/>
              </a:rPr>
              <a:t>Charles University Prague</a:t>
            </a:r>
            <a:endParaRPr lang="en-US" sz="1400" b="1" dirty="0">
              <a:solidFill>
                <a:srgbClr val="002060"/>
              </a:solidFill>
              <a:latin typeface="Calibri" panose="020F0502020204030204" pitchFamily="34" charset="0"/>
              <a:cs typeface="Calibri" panose="020F0502020204030204" pitchFamily="34" charset="0"/>
            </a:endParaRPr>
          </a:p>
        </p:txBody>
      </p:sp>
      <p:pic>
        <p:nvPicPr>
          <p:cNvPr id="39" name="Picture 2" descr="F:\_Documents\Graphics\LOGO-KMOP-MFF-UK\logo-UK-cutout.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88424" y="44624"/>
            <a:ext cx="709028" cy="709028"/>
          </a:xfrm>
          <a:prstGeom prst="rect">
            <a:avLst/>
          </a:prstGeom>
          <a:noFill/>
          <a:effectLst>
            <a:outerShdw blurRad="25400" dist="12700" dir="2700000" algn="tl" rotWithShape="0">
              <a:prstClr val="black">
                <a:alpha val="40000"/>
              </a:prstClr>
            </a:outerShdw>
          </a:effectLst>
          <a:extLst/>
        </p:spPr>
      </p:pic>
      <p:sp>
        <p:nvSpPr>
          <p:cNvPr id="33" name="Zástupný symbol pro zápatí 65"/>
          <p:cNvSpPr>
            <a:spLocks noGrp="1"/>
          </p:cNvSpPr>
          <p:nvPr>
            <p:ph type="ftr" sz="quarter" idx="15"/>
          </p:nvPr>
        </p:nvSpPr>
        <p:spPr>
          <a:xfrm>
            <a:off x="180494" y="6593284"/>
            <a:ext cx="8639175" cy="292100"/>
          </a:xfrm>
        </p:spPr>
        <p:txBody>
          <a:bodyPr>
            <a:noAutofit/>
          </a:bodyPr>
          <a:lstStyle/>
          <a:p>
            <a:pPr>
              <a:defRPr/>
            </a:pPr>
            <a:r>
              <a:rPr lang="en-US" sz="1400" cap="small" dirty="0" smtClean="0">
                <a:solidFill>
                  <a:srgbClr val="002060"/>
                </a:solidFill>
                <a:latin typeface="Calibri" panose="020F0502020204030204" pitchFamily="34" charset="0"/>
                <a:cs typeface="Calibri" panose="020F0502020204030204" pitchFamily="34" charset="0"/>
              </a:rPr>
              <a:t>J. </a:t>
            </a:r>
            <a:r>
              <a:rPr lang="en-US" sz="1400" cap="small" dirty="0" err="1" smtClean="0">
                <a:solidFill>
                  <a:srgbClr val="002060"/>
                </a:solidFill>
                <a:latin typeface="Calibri" panose="020F0502020204030204" pitchFamily="34" charset="0"/>
                <a:cs typeface="Calibri" panose="020F0502020204030204" pitchFamily="34" charset="0"/>
              </a:rPr>
              <a:t>Mikšovský</a:t>
            </a:r>
            <a:r>
              <a:rPr lang="en-US" sz="1400" cap="small" dirty="0" smtClean="0">
                <a:solidFill>
                  <a:srgbClr val="002060"/>
                </a:solidFill>
                <a:latin typeface="Calibri" panose="020F0502020204030204" pitchFamily="34" charset="0"/>
                <a:cs typeface="Calibri" panose="020F0502020204030204" pitchFamily="34" charset="0"/>
              </a:rPr>
              <a:t> et al.: Global and local imprints of climate forcings ...         </a:t>
            </a:r>
            <a:r>
              <a:rPr lang="en-US" sz="1400" cap="small" dirty="0" smtClean="0">
                <a:solidFill>
                  <a:srgbClr val="080163"/>
                </a:solidFill>
                <a:latin typeface="Calibri" panose="020F0502020204030204" pitchFamily="34" charset="0"/>
                <a:cs typeface="Calibri" panose="020F0502020204030204" pitchFamily="34" charset="0"/>
              </a:rPr>
              <a:t>http://www.miksovsky.info/SantaFe201</a:t>
            </a:r>
            <a:r>
              <a:rPr lang="cs-CZ" sz="1400" cap="small" dirty="0" smtClean="0">
                <a:solidFill>
                  <a:srgbClr val="080163"/>
                </a:solidFill>
                <a:latin typeface="Calibri" panose="020F0502020204030204" pitchFamily="34" charset="0"/>
                <a:cs typeface="Calibri" panose="020F0502020204030204" pitchFamily="34" charset="0"/>
              </a:rPr>
              <a:t>7</a:t>
            </a:r>
            <a:r>
              <a:rPr lang="en-US" sz="1400" cap="small" dirty="0" smtClean="0">
                <a:solidFill>
                  <a:srgbClr val="080163"/>
                </a:solidFill>
                <a:latin typeface="Calibri" panose="020F0502020204030204" pitchFamily="34" charset="0"/>
                <a:cs typeface="Calibri" panose="020F0502020204030204" pitchFamily="34" charset="0"/>
              </a:rPr>
              <a:t>.</a:t>
            </a:r>
            <a:r>
              <a:rPr lang="en-US" sz="1400" cap="small" dirty="0" err="1" smtClean="0">
                <a:solidFill>
                  <a:srgbClr val="080163"/>
                </a:solidFill>
                <a:latin typeface="Calibri" panose="020F0502020204030204" pitchFamily="34" charset="0"/>
                <a:cs typeface="Calibri" panose="020F0502020204030204" pitchFamily="34" charset="0"/>
              </a:rPr>
              <a:t>pptx</a:t>
            </a:r>
            <a:r>
              <a:rPr lang="en-US" sz="1400" cap="small" dirty="0" smtClean="0">
                <a:solidFill>
                  <a:srgbClr val="002060"/>
                </a:solidFill>
                <a:latin typeface="Calibri" panose="020F0502020204030204" pitchFamily="34" charset="0"/>
                <a:cs typeface="Calibri" panose="020F0502020204030204" pitchFamily="34" charset="0"/>
              </a:rPr>
              <a:t> </a:t>
            </a:r>
            <a:endParaRPr lang="en-US" sz="1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1847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_Analyses\Global_Forcing\Programs_n_Analyses\MLR_bootstrap\SIDEVERSION-TIME_DELAYS_ANALYSIS\ANALYSES_AND_RESULTS\_ANALYSES_AND_FIGURES\_0m-99pc-\GISS\GISS-GH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68" y="4869160"/>
            <a:ext cx="4176000" cy="1666911"/>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a:xfrm>
            <a:off x="323528" y="345976"/>
            <a:ext cx="7632700" cy="1066800"/>
          </a:xfrm>
          <a:effectLst>
            <a:outerShdw blurRad="63500" dist="25400" dir="2700000" algn="tl" rotWithShape="0">
              <a:prstClr val="black">
                <a:alpha val="50000"/>
              </a:prstClr>
            </a:outerShdw>
          </a:effectLst>
        </p:spPr>
        <p:txBody>
          <a:bodyPr>
            <a:normAutofit fontScale="90000"/>
          </a:bodyPr>
          <a:lstStyle/>
          <a:p>
            <a:pPr fontAlgn="auto">
              <a:spcAft>
                <a:spcPts val="0"/>
              </a:spcAft>
              <a:defRPr/>
            </a:pPr>
            <a:r>
              <a:rPr lang="en-US" dirty="0" smtClean="0">
                <a:solidFill>
                  <a:srgbClr val="000000"/>
                </a:solidFill>
                <a:latin typeface="Calibri" pitchFamily="34" charset="0"/>
                <a:cs typeface="Calibri" panose="020F0502020204030204" pitchFamily="34" charset="0"/>
              </a:rPr>
              <a:t>Temperature component related to:</a:t>
            </a:r>
            <a:r>
              <a:rPr lang="en-US" b="1" dirty="0" smtClean="0">
                <a:solidFill>
                  <a:srgbClr val="000000"/>
                </a:solidFill>
                <a:latin typeface="Calibri" pitchFamily="34" charset="0"/>
                <a:cs typeface="Calibri" panose="020F0502020204030204" pitchFamily="34" charset="0"/>
              </a:rPr>
              <a:t/>
            </a:r>
            <a:br>
              <a:rPr lang="en-US" b="1" dirty="0" smtClean="0">
                <a:solidFill>
                  <a:srgbClr val="000000"/>
                </a:solidFill>
                <a:latin typeface="Calibri" pitchFamily="34" charset="0"/>
                <a:cs typeface="Calibri" panose="020F0502020204030204" pitchFamily="34" charset="0"/>
              </a:rPr>
            </a:br>
            <a:r>
              <a:rPr lang="en-US" b="1" dirty="0" smtClean="0">
                <a:solidFill>
                  <a:srgbClr val="000000"/>
                </a:solidFill>
                <a:latin typeface="Calibri" pitchFamily="34" charset="0"/>
                <a:cs typeface="Calibri" panose="020F0502020204030204" pitchFamily="34" charset="0"/>
              </a:rPr>
              <a:t>GHG concentration</a:t>
            </a:r>
            <a:endParaRPr lang="en-US" b="1" dirty="0">
              <a:solidFill>
                <a:srgbClr val="000000"/>
              </a:solidFill>
              <a:latin typeface="Calibri" pitchFamily="34" charset="0"/>
              <a:cs typeface="Calibri" panose="020F0502020204030204" pitchFamily="34" charset="0"/>
            </a:endParaRPr>
          </a:p>
        </p:txBody>
      </p:sp>
      <p:sp>
        <p:nvSpPr>
          <p:cNvPr id="36" name="Zástupný symbol pro obsah 1"/>
          <p:cNvSpPr txBox="1">
            <a:spLocks/>
          </p:cNvSpPr>
          <p:nvPr/>
        </p:nvSpPr>
        <p:spPr>
          <a:xfrm>
            <a:off x="257175" y="1772816"/>
            <a:ext cx="7702599" cy="2808312"/>
          </a:xfrm>
          <a:prstGeom prst="rect">
            <a:avLst/>
          </a:prstGeom>
          <a:effectLst/>
        </p:spPr>
        <p:txBody>
          <a:bodyPr>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lgn="ctr" fontAlgn="auto">
              <a:spcBef>
                <a:spcPts val="0"/>
              </a:spcBef>
              <a:buFont typeface="Arial" pitchFamily="34" charset="0"/>
              <a:buNone/>
              <a:defRPr/>
            </a:pPr>
            <a:r>
              <a:rPr lang="en-US" sz="1800" dirty="0" smtClean="0">
                <a:solidFill>
                  <a:schemeClr val="tx1"/>
                </a:solidFill>
                <a:latin typeface="Calibri" pitchFamily="34" charset="0"/>
                <a:cs typeface="Calibri" panose="020F0502020204030204" pitchFamily="34" charset="0"/>
              </a:rPr>
              <a:t>Mostly positive and strongly significant component, reflecting the presence of largely increasing long-term trends in the temperature series</a:t>
            </a:r>
          </a:p>
          <a:p>
            <a:pPr marL="0" indent="0" algn="ctr" fontAlgn="auto">
              <a:spcBef>
                <a:spcPts val="0"/>
              </a:spcBef>
              <a:buFont typeface="Arial" pitchFamily="34" charset="0"/>
              <a:buNone/>
              <a:defRPr/>
            </a:pPr>
            <a:endParaRPr lang="en-US" sz="1200" dirty="0" smtClean="0">
              <a:solidFill>
                <a:schemeClr val="tx1"/>
              </a:solidFill>
              <a:latin typeface="Calibri" pitchFamily="34" charset="0"/>
              <a:cs typeface="Calibri" panose="020F0502020204030204" pitchFamily="34" charset="0"/>
            </a:endParaRPr>
          </a:p>
          <a:p>
            <a:pPr marL="0" indent="0" algn="ctr" fontAlgn="auto">
              <a:spcBef>
                <a:spcPts val="0"/>
              </a:spcBef>
              <a:buNone/>
              <a:defRPr/>
            </a:pPr>
            <a:r>
              <a:rPr lang="en-US" sz="1800" dirty="0" smtClean="0">
                <a:solidFill>
                  <a:schemeClr val="tx1"/>
                </a:solidFill>
                <a:latin typeface="Calibri" pitchFamily="34" charset="0"/>
                <a:cs typeface="Calibri" panose="020F0502020204030204" pitchFamily="34" charset="0"/>
              </a:rPr>
              <a:t>Similar response pattern can also be obtained by using total anthropogenic forcing as the explanatory variable (due to high correlation of the respective predictors)</a:t>
            </a:r>
          </a:p>
          <a:p>
            <a:pPr marL="0" indent="0" algn="ctr" fontAlgn="auto">
              <a:spcBef>
                <a:spcPts val="0"/>
              </a:spcBef>
              <a:buNone/>
              <a:defRPr/>
            </a:pPr>
            <a:endParaRPr lang="en-US" sz="1200" dirty="0" smtClean="0">
              <a:solidFill>
                <a:schemeClr val="tx1"/>
              </a:solidFill>
              <a:latin typeface="Calibri" pitchFamily="34" charset="0"/>
              <a:cs typeface="Calibri" panose="020F0502020204030204" pitchFamily="34" charset="0"/>
            </a:endParaRPr>
          </a:p>
          <a:p>
            <a:pPr marL="0" indent="0" algn="ctr" fontAlgn="auto">
              <a:spcBef>
                <a:spcPts val="0"/>
              </a:spcBef>
              <a:buNone/>
              <a:defRPr/>
            </a:pPr>
            <a:r>
              <a:rPr lang="en-US" sz="1800" dirty="0" smtClean="0">
                <a:solidFill>
                  <a:schemeClr val="tx1"/>
                </a:solidFill>
                <a:latin typeface="Calibri" pitchFamily="34" charset="0"/>
                <a:cs typeface="Calibri" panose="020F0502020204030204" pitchFamily="34" charset="0"/>
              </a:rPr>
              <a:t>However, interpretation of the links as causal cannot be reliably done from the outcomes of statistical analysis alone</a:t>
            </a:r>
          </a:p>
          <a:p>
            <a:pPr marL="0" indent="0" algn="ctr" fontAlgn="auto">
              <a:spcBef>
                <a:spcPts val="0"/>
              </a:spcBef>
              <a:buFont typeface="Arial" pitchFamily="34" charset="0"/>
              <a:buNone/>
              <a:defRPr/>
            </a:pPr>
            <a:endParaRPr lang="en-US" sz="1800" dirty="0" smtClean="0">
              <a:solidFill>
                <a:schemeClr val="tx1"/>
              </a:solidFill>
              <a:latin typeface="Calibri" pitchFamily="34" charset="0"/>
              <a:cs typeface="Calibri" panose="020F0502020204030204" pitchFamily="34" charset="0"/>
            </a:endParaRPr>
          </a:p>
          <a:p>
            <a:pPr marL="0" indent="0" algn="ctr" fontAlgn="auto">
              <a:spcBef>
                <a:spcPts val="0"/>
              </a:spcBef>
              <a:buFont typeface="Arial" pitchFamily="34" charset="0"/>
              <a:buNone/>
              <a:defRPr/>
            </a:pPr>
            <a:endParaRPr lang="en-US" sz="1800" dirty="0" smtClean="0">
              <a:solidFill>
                <a:schemeClr val="tx1"/>
              </a:solidFill>
              <a:latin typeface="Calibri" pitchFamily="34" charset="0"/>
              <a:cs typeface="Calibri" panose="020F0502020204030204" pitchFamily="34" charset="0"/>
            </a:endParaRPr>
          </a:p>
          <a:p>
            <a:pPr marL="0" indent="0" algn="ctr" fontAlgn="auto">
              <a:spcBef>
                <a:spcPts val="0"/>
              </a:spcBef>
              <a:buFont typeface="Arial" pitchFamily="34" charset="0"/>
              <a:buNone/>
              <a:defRPr/>
            </a:pPr>
            <a:endParaRPr lang="en-US" sz="1800" dirty="0" smtClean="0">
              <a:solidFill>
                <a:schemeClr val="tx1"/>
              </a:solidFill>
              <a:latin typeface="Calibri" pitchFamily="34" charset="0"/>
              <a:cs typeface="Calibri" panose="020F0502020204030204" pitchFamily="34" charset="0"/>
            </a:endParaRPr>
          </a:p>
        </p:txBody>
      </p:sp>
      <p:pic>
        <p:nvPicPr>
          <p:cNvPr id="1028" name="Picture 4" descr="G:\_Analyses\HabS\___PRESENTATION\Materials_Figures\Sca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3827" y="836712"/>
            <a:ext cx="474677" cy="5580000"/>
          </a:xfrm>
          <a:prstGeom prst="rect">
            <a:avLst/>
          </a:prstGeom>
          <a:noFill/>
          <a:extLst>
            <a:ext uri="{909E8E84-426E-40DD-AFC4-6F175D3DCCD1}">
              <a14:hiddenFill xmlns:a14="http://schemas.microsoft.com/office/drawing/2010/main">
                <a:solidFill>
                  <a:srgbClr val="FFFFFF"/>
                </a:solidFill>
              </a14:hiddenFill>
            </a:ext>
          </a:extLst>
        </p:spPr>
      </p:pic>
      <p:sp>
        <p:nvSpPr>
          <p:cNvPr id="39" name="Obdélník 38"/>
          <p:cNvSpPr/>
          <p:nvPr/>
        </p:nvSpPr>
        <p:spPr>
          <a:xfrm>
            <a:off x="1259632" y="4365104"/>
            <a:ext cx="6280374" cy="523220"/>
          </a:xfrm>
          <a:prstGeom prst="rect">
            <a:avLst/>
          </a:prstGeom>
          <a:noFill/>
          <a:ln w="19050">
            <a:noFill/>
          </a:ln>
        </p:spPr>
        <p:txBody>
          <a:bodyPr wrap="none">
            <a:spAutoFit/>
          </a:bodyPr>
          <a:lstStyle/>
          <a:p>
            <a:r>
              <a:rPr lang="en-US" sz="1400" dirty="0" smtClean="0">
                <a:solidFill>
                  <a:srgbClr val="000000"/>
                </a:solidFill>
                <a:latin typeface="Calibri" panose="020F0502020204030204" pitchFamily="34" charset="0"/>
                <a:cs typeface="Calibri" panose="020F0502020204030204" pitchFamily="34" charset="0"/>
              </a:rPr>
              <a:t>Temperature response (°C) to </a:t>
            </a:r>
            <a:r>
              <a:rPr lang="en-US" sz="1400" b="1" dirty="0" smtClean="0">
                <a:solidFill>
                  <a:srgbClr val="000000"/>
                </a:solidFill>
                <a:latin typeface="Calibri" pitchFamily="34" charset="0"/>
                <a:cs typeface="Calibri" panose="020F0502020204030204" pitchFamily="34" charset="0"/>
              </a:rPr>
              <a:t>GHG concentration increase between 1901 and 2010</a:t>
            </a:r>
          </a:p>
          <a:p>
            <a:pPr algn="ctr"/>
            <a:r>
              <a:rPr lang="en-US" sz="1400" dirty="0" smtClean="0">
                <a:solidFill>
                  <a:srgbClr val="000000"/>
                </a:solidFill>
                <a:latin typeface="Calibri" pitchFamily="34" charset="0"/>
                <a:cs typeface="Calibri" panose="020F0502020204030204" pitchFamily="34" charset="0"/>
              </a:rPr>
              <a:t>(hatching: response significant at the 99% level) </a:t>
            </a:r>
            <a:endParaRPr lang="en-US" sz="1400" dirty="0">
              <a:solidFill>
                <a:srgbClr val="000000"/>
              </a:solidFill>
              <a:latin typeface="Calibri" panose="020F0502020204030204" pitchFamily="34" charset="0"/>
              <a:cs typeface="Calibri" panose="020F0502020204030204" pitchFamily="34" charset="0"/>
            </a:endParaRPr>
          </a:p>
        </p:txBody>
      </p:sp>
      <p:sp>
        <p:nvSpPr>
          <p:cNvPr id="25" name="Zástupný symbol pro číslo snímku 15"/>
          <p:cNvSpPr>
            <a:spLocks noGrp="1"/>
          </p:cNvSpPr>
          <p:nvPr>
            <p:ph type="sldNum" sz="quarter" idx="16"/>
          </p:nvPr>
        </p:nvSpPr>
        <p:spPr bwMode="auto">
          <a:xfrm>
            <a:off x="8742363" y="6449268"/>
            <a:ext cx="3873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F62EFAD-1AFF-4B12-AA6C-3A34FE77B609}" type="slidenum">
              <a:rPr lang="en-US" altLang="cs-CZ" sz="1800">
                <a:solidFill>
                  <a:srgbClr val="080163"/>
                </a:solidFill>
                <a:latin typeface="Calibri" panose="020F0502020204030204" pitchFamily="34" charset="0"/>
                <a:cs typeface="Calibri" panose="020F0502020204030204" pitchFamily="34" charset="0"/>
              </a:rPr>
              <a:pPr fontAlgn="base">
                <a:spcBef>
                  <a:spcPct val="0"/>
                </a:spcBef>
                <a:spcAft>
                  <a:spcPct val="0"/>
                </a:spcAft>
              </a:pPr>
              <a:t>9</a:t>
            </a:fld>
            <a:endParaRPr lang="en-US" altLang="cs-CZ" sz="1800" dirty="0">
              <a:solidFill>
                <a:srgbClr val="080163"/>
              </a:solidFill>
              <a:latin typeface="Calibri" panose="020F0502020204030204" pitchFamily="34" charset="0"/>
              <a:cs typeface="Calibri" panose="020F0502020204030204" pitchFamily="34" charset="0"/>
            </a:endParaRPr>
          </a:p>
        </p:txBody>
      </p:sp>
      <p:cxnSp>
        <p:nvCxnSpPr>
          <p:cNvPr id="26" name="Přímá spojnice 25"/>
          <p:cNvCxnSpPr/>
          <p:nvPr/>
        </p:nvCxnSpPr>
        <p:spPr>
          <a:xfrm>
            <a:off x="257175" y="6597352"/>
            <a:ext cx="8485814" cy="0"/>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257175" y="260648"/>
            <a:ext cx="7987233" cy="9738"/>
          </a:xfrm>
          <a:prstGeom prst="line">
            <a:avLst/>
          </a:prstGeom>
          <a:ln w="25400">
            <a:gradFill>
              <a:gsLst>
                <a:gs pos="0">
                  <a:srgbClr val="080163">
                    <a:alpha val="20000"/>
                  </a:srgbClr>
                </a:gs>
                <a:gs pos="100000">
                  <a:srgbClr val="080163"/>
                </a:gs>
              </a:gsLst>
              <a:lin ang="0" scaled="0"/>
            </a:gradFill>
          </a:ln>
        </p:spPr>
        <p:style>
          <a:lnRef idx="1">
            <a:schemeClr val="accent1"/>
          </a:lnRef>
          <a:fillRef idx="0">
            <a:schemeClr val="accent1"/>
          </a:fillRef>
          <a:effectRef idx="0">
            <a:schemeClr val="accent1"/>
          </a:effectRef>
          <a:fontRef idx="minor">
            <a:schemeClr val="tx1"/>
          </a:fontRef>
        </p:style>
      </p:cxnSp>
      <p:pic>
        <p:nvPicPr>
          <p:cNvPr id="30" name="Picture 2" descr="F:\_Documents\Graphics\LOGO-KMOP-MFF-UK\logo-UK-cutou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8424" y="44624"/>
            <a:ext cx="709028" cy="709028"/>
          </a:xfrm>
          <a:prstGeom prst="rect">
            <a:avLst/>
          </a:prstGeom>
          <a:noFill/>
          <a:effectLst>
            <a:outerShdw blurRad="25400" dist="12700" dir="2700000" algn="tl" rotWithShape="0">
              <a:prstClr val="black">
                <a:alpha val="40000"/>
              </a:prstClr>
            </a:outerShdw>
          </a:effectLst>
          <a:extLst/>
        </p:spPr>
      </p:pic>
      <p:grpSp>
        <p:nvGrpSpPr>
          <p:cNvPr id="4" name="Skupina 3"/>
          <p:cNvGrpSpPr/>
          <p:nvPr/>
        </p:nvGrpSpPr>
        <p:grpSpPr>
          <a:xfrm>
            <a:off x="308770" y="4577302"/>
            <a:ext cx="8223206" cy="307777"/>
            <a:chOff x="308770" y="4577302"/>
            <a:chExt cx="8223206" cy="307777"/>
          </a:xfrm>
        </p:grpSpPr>
        <p:sp>
          <p:nvSpPr>
            <p:cNvPr id="5" name="Obdélník 4"/>
            <p:cNvSpPr/>
            <p:nvPr/>
          </p:nvSpPr>
          <p:spPr>
            <a:xfrm>
              <a:off x="308770" y="4577302"/>
              <a:ext cx="859402" cy="307777"/>
            </a:xfrm>
            <a:prstGeom prst="rect">
              <a:avLst/>
            </a:prstGeom>
          </p:spPr>
          <p:txBody>
            <a:bodyPr wrap="none">
              <a:spAutoFit/>
            </a:bodyPr>
            <a:lstStyle/>
            <a:p>
              <a:r>
                <a:rPr lang="en-US" sz="1400" b="1" dirty="0" smtClean="0">
                  <a:solidFill>
                    <a:srgbClr val="000000"/>
                  </a:solidFill>
                  <a:latin typeface="Calibri" panose="020F0502020204030204" pitchFamily="34" charset="0"/>
                  <a:cs typeface="Calibri" panose="020F0502020204030204" pitchFamily="34" charset="0"/>
                </a:rPr>
                <a:t>GISTEMP</a:t>
              </a:r>
              <a:endParaRPr lang="en-US" sz="1400" b="1" dirty="0">
                <a:latin typeface="Calibri" panose="020F0502020204030204" pitchFamily="34" charset="0"/>
                <a:cs typeface="Calibri" panose="020F0502020204030204" pitchFamily="34" charset="0"/>
              </a:endParaRPr>
            </a:p>
          </p:txBody>
        </p:sp>
        <p:sp>
          <p:nvSpPr>
            <p:cNvPr id="24" name="Obdélník 23"/>
            <p:cNvSpPr/>
            <p:nvPr/>
          </p:nvSpPr>
          <p:spPr>
            <a:xfrm>
              <a:off x="7266245" y="4577302"/>
              <a:ext cx="1265731" cy="307777"/>
            </a:xfrm>
            <a:prstGeom prst="rect">
              <a:avLst/>
            </a:prstGeom>
          </p:spPr>
          <p:txBody>
            <a:bodyPr wrap="none">
              <a:spAutoFit/>
            </a:bodyPr>
            <a:lstStyle/>
            <a:p>
              <a:r>
                <a:rPr lang="en-US" sz="1400" b="1" dirty="0" smtClean="0">
                  <a:solidFill>
                    <a:srgbClr val="000000"/>
                  </a:solidFill>
                  <a:latin typeface="Calibri" panose="020F0502020204030204" pitchFamily="34" charset="0"/>
                  <a:cs typeface="Calibri" panose="020F0502020204030204" pitchFamily="34" charset="0"/>
                </a:rPr>
                <a:t>Berkeley Earth</a:t>
              </a:r>
              <a:endParaRPr lang="en-US" sz="1400" b="1" dirty="0">
                <a:latin typeface="Calibri" panose="020F0502020204030204" pitchFamily="34" charset="0"/>
                <a:cs typeface="Calibri" panose="020F0502020204030204" pitchFamily="34" charset="0"/>
              </a:endParaRPr>
            </a:p>
          </p:txBody>
        </p:sp>
      </p:grpSp>
      <p:sp>
        <p:nvSpPr>
          <p:cNvPr id="22" name="Obdélník 21"/>
          <p:cNvSpPr/>
          <p:nvPr/>
        </p:nvSpPr>
        <p:spPr>
          <a:xfrm>
            <a:off x="8082000" y="6192000"/>
            <a:ext cx="298480" cy="246221"/>
          </a:xfrm>
          <a:prstGeom prst="rect">
            <a:avLst/>
          </a:prstGeom>
        </p:spPr>
        <p:txBody>
          <a:bodyPr wrap="none">
            <a:spAutoFit/>
          </a:bodyPr>
          <a:lstStyle/>
          <a:p>
            <a:r>
              <a:rPr lang="en-US" sz="1000" dirty="0" smtClean="0">
                <a:latin typeface="Calibri" panose="020F0502020204030204" pitchFamily="34" charset="0"/>
                <a:cs typeface="Calibri" panose="020F0502020204030204" pitchFamily="34" charset="0"/>
              </a:rPr>
              <a:t>°E</a:t>
            </a:r>
            <a:endParaRPr lang="en-US" sz="1000" dirty="0">
              <a:latin typeface="Calibri" panose="020F0502020204030204" pitchFamily="34" charset="0"/>
              <a:cs typeface="Calibri" panose="020F0502020204030204" pitchFamily="34" charset="0"/>
            </a:endParaRPr>
          </a:p>
        </p:txBody>
      </p:sp>
      <p:pic>
        <p:nvPicPr>
          <p:cNvPr id="6147" name="Picture 3" descr="G:\_Analyses\Global_Forcing\Programs_n_Analyses\MLR_bootstrap\SIDEVERSION-TIME_DELAYS_ANALYSIS\ANALYSES_AND_RESULTS\_ANALYSES_AND_FIGURES\_0m-99pc-\BERK\BERK-GH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4869160"/>
            <a:ext cx="4179887" cy="1666875"/>
          </a:xfrm>
          <a:prstGeom prst="rect">
            <a:avLst/>
          </a:prstGeom>
          <a:noFill/>
          <a:extLst>
            <a:ext uri="{909E8E84-426E-40DD-AFC4-6F175D3DCCD1}">
              <a14:hiddenFill xmlns:a14="http://schemas.microsoft.com/office/drawing/2010/main">
                <a:solidFill>
                  <a:srgbClr val="FFFFFF"/>
                </a:solidFill>
              </a14:hiddenFill>
            </a:ext>
          </a:extLst>
        </p:spPr>
      </p:pic>
      <p:sp>
        <p:nvSpPr>
          <p:cNvPr id="18" name="Zástupný symbol pro zápatí 65"/>
          <p:cNvSpPr>
            <a:spLocks noGrp="1"/>
          </p:cNvSpPr>
          <p:nvPr>
            <p:ph type="ftr" sz="quarter" idx="15"/>
          </p:nvPr>
        </p:nvSpPr>
        <p:spPr>
          <a:xfrm>
            <a:off x="180494" y="6593284"/>
            <a:ext cx="8639175" cy="292100"/>
          </a:xfrm>
        </p:spPr>
        <p:txBody>
          <a:bodyPr>
            <a:noAutofit/>
          </a:bodyPr>
          <a:lstStyle/>
          <a:p>
            <a:pPr>
              <a:defRPr/>
            </a:pPr>
            <a:r>
              <a:rPr lang="en-US" sz="1400" cap="small" dirty="0" smtClean="0">
                <a:solidFill>
                  <a:srgbClr val="002060"/>
                </a:solidFill>
                <a:latin typeface="Calibri" panose="020F0502020204030204" pitchFamily="34" charset="0"/>
                <a:cs typeface="Calibri" panose="020F0502020204030204" pitchFamily="34" charset="0"/>
              </a:rPr>
              <a:t>J. </a:t>
            </a:r>
            <a:r>
              <a:rPr lang="en-US" sz="1400" cap="small" dirty="0" err="1" smtClean="0">
                <a:solidFill>
                  <a:srgbClr val="002060"/>
                </a:solidFill>
                <a:latin typeface="Calibri" panose="020F0502020204030204" pitchFamily="34" charset="0"/>
                <a:cs typeface="Calibri" panose="020F0502020204030204" pitchFamily="34" charset="0"/>
              </a:rPr>
              <a:t>Mikšovský</a:t>
            </a:r>
            <a:r>
              <a:rPr lang="en-US" sz="1400" cap="small" dirty="0" smtClean="0">
                <a:solidFill>
                  <a:srgbClr val="002060"/>
                </a:solidFill>
                <a:latin typeface="Calibri" panose="020F0502020204030204" pitchFamily="34" charset="0"/>
                <a:cs typeface="Calibri" panose="020F0502020204030204" pitchFamily="34" charset="0"/>
              </a:rPr>
              <a:t> et al.: Global and local imprints of climate forcings ...         </a:t>
            </a:r>
            <a:r>
              <a:rPr lang="en-US" sz="1400" cap="small" dirty="0" smtClean="0">
                <a:solidFill>
                  <a:srgbClr val="080163"/>
                </a:solidFill>
                <a:latin typeface="Calibri" panose="020F0502020204030204" pitchFamily="34" charset="0"/>
                <a:cs typeface="Calibri" panose="020F0502020204030204" pitchFamily="34" charset="0"/>
              </a:rPr>
              <a:t>http://www.miksovsky.info/SantaFe201</a:t>
            </a:r>
            <a:r>
              <a:rPr lang="cs-CZ" sz="1400" cap="small" dirty="0" smtClean="0">
                <a:solidFill>
                  <a:srgbClr val="080163"/>
                </a:solidFill>
                <a:latin typeface="Calibri" panose="020F0502020204030204" pitchFamily="34" charset="0"/>
                <a:cs typeface="Calibri" panose="020F0502020204030204" pitchFamily="34" charset="0"/>
              </a:rPr>
              <a:t>7</a:t>
            </a:r>
            <a:r>
              <a:rPr lang="en-US" sz="1400" cap="small" dirty="0" smtClean="0">
                <a:solidFill>
                  <a:srgbClr val="080163"/>
                </a:solidFill>
                <a:latin typeface="Calibri" panose="020F0502020204030204" pitchFamily="34" charset="0"/>
                <a:cs typeface="Calibri" panose="020F0502020204030204" pitchFamily="34" charset="0"/>
              </a:rPr>
              <a:t>.</a:t>
            </a:r>
            <a:r>
              <a:rPr lang="en-US" sz="1400" cap="small" dirty="0" err="1" smtClean="0">
                <a:solidFill>
                  <a:srgbClr val="080163"/>
                </a:solidFill>
                <a:latin typeface="Calibri" panose="020F0502020204030204" pitchFamily="34" charset="0"/>
                <a:cs typeface="Calibri" panose="020F0502020204030204" pitchFamily="34" charset="0"/>
              </a:rPr>
              <a:t>pptx</a:t>
            </a:r>
            <a:r>
              <a:rPr lang="en-US" sz="1400" cap="small" dirty="0" smtClean="0">
                <a:solidFill>
                  <a:srgbClr val="002060"/>
                </a:solidFill>
                <a:latin typeface="Calibri" panose="020F0502020204030204" pitchFamily="34" charset="0"/>
                <a:cs typeface="Calibri" panose="020F0502020204030204" pitchFamily="34" charset="0"/>
              </a:rPr>
              <a:t> </a:t>
            </a:r>
            <a:endParaRPr lang="en-US" sz="1400" dirty="0">
              <a:solidFill>
                <a:srgbClr val="002060"/>
              </a:solidFill>
              <a:latin typeface="Calibri" panose="020F0502020204030204" pitchFamily="34" charset="0"/>
              <a:cs typeface="Calibri" panose="020F0502020204030204" pitchFamily="34" charset="0"/>
            </a:endParaRPr>
          </a:p>
        </p:txBody>
      </p:sp>
      <p:sp>
        <p:nvSpPr>
          <p:cNvPr id="19" name="Obdélník 18"/>
          <p:cNvSpPr/>
          <p:nvPr/>
        </p:nvSpPr>
        <p:spPr>
          <a:xfrm>
            <a:off x="6228184" y="-27384"/>
            <a:ext cx="2066848" cy="307777"/>
          </a:xfrm>
          <a:prstGeom prst="rect">
            <a:avLst/>
          </a:prstGeom>
        </p:spPr>
        <p:txBody>
          <a:bodyPr wrap="none">
            <a:spAutoFit/>
          </a:bodyPr>
          <a:lstStyle/>
          <a:p>
            <a:pPr algn="r"/>
            <a:r>
              <a:rPr lang="en-US" sz="1400" b="1" cap="small" dirty="0" smtClean="0">
                <a:solidFill>
                  <a:srgbClr val="002060"/>
                </a:solidFill>
                <a:latin typeface="Calibri" panose="020F0502020204030204" pitchFamily="34" charset="0"/>
                <a:cs typeface="Calibri" panose="020F0502020204030204" pitchFamily="34" charset="0"/>
              </a:rPr>
              <a:t>Charles University Prague</a:t>
            </a:r>
            <a:endParaRPr lang="en-US" sz="1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02710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Vlastní 1">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002060"/>
      </a:hlink>
      <a:folHlink>
        <a:srgbClr val="002060"/>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TC101790493[[fn=Malé pracoviště, domácnost (SoHo)]]</Template>
  <TotalTime>26128</TotalTime>
  <Words>2091</Words>
  <Application>Microsoft Office PowerPoint</Application>
  <PresentationFormat>Předvádění na obrazovce (4:3)</PresentationFormat>
  <Paragraphs>308</Paragraphs>
  <Slides>22</Slides>
  <Notes>21</Notes>
  <HiddenSlides>0</HiddenSlides>
  <MMClips>0</MMClips>
  <ScaleCrop>false</ScaleCrop>
  <HeadingPairs>
    <vt:vector size="4" baseType="variant">
      <vt:variant>
        <vt:lpstr>Motiv</vt:lpstr>
      </vt:variant>
      <vt:variant>
        <vt:i4>1</vt:i4>
      </vt:variant>
      <vt:variant>
        <vt:lpstr>Nadpisy snímků</vt:lpstr>
      </vt:variant>
      <vt:variant>
        <vt:i4>22</vt:i4>
      </vt:variant>
    </vt:vector>
  </HeadingPairs>
  <TitlesOfParts>
    <vt:vector size="23" baseType="lpstr">
      <vt:lpstr>Soho</vt:lpstr>
      <vt:lpstr>Global and local imprints of climate forcings  in temperature data: a statistical perspective </vt:lpstr>
      <vt:lpstr>Prezentace aplikace PowerPoint</vt:lpstr>
      <vt:lpstr>Prezentace aplikace PowerPoint</vt:lpstr>
      <vt:lpstr>Statistical attribution analysis </vt:lpstr>
      <vt:lpstr>Explanatory variables: Representatives of external and internal forcings</vt:lpstr>
      <vt:lpstr>Delayed responses to predictors? Global and global land temperature series</vt:lpstr>
      <vt:lpstr>Statistical significance of the responses? Global and global land temperature series</vt:lpstr>
      <vt:lpstr>Global mean temperature:  Regression-extracted components</vt:lpstr>
      <vt:lpstr>Temperature component related to: GHG concentration</vt:lpstr>
      <vt:lpstr>Temperature component related to: Variations of solar activity</vt:lpstr>
      <vt:lpstr>Temperature component related to: Volcanic activity</vt:lpstr>
      <vt:lpstr>Temperature component related to: Southern Oscillation</vt:lpstr>
      <vt:lpstr>Temperature component related to: North Atlantic Oscillation</vt:lpstr>
      <vt:lpstr>Temperature component related to: Atlantic Multidecadal Oscillation</vt:lpstr>
      <vt:lpstr>Temperature component related to: Pacific Decadal Oscillation</vt:lpstr>
      <vt:lpstr>20th Century Reanalysis specifics: Temperature responses compared to GISTEMP</vt:lpstr>
      <vt:lpstr> Linear approach: How justified is it?</vt:lpstr>
      <vt:lpstr> Deviations from linearity: Southern Oscillation imprint in temperature</vt:lpstr>
      <vt:lpstr> Deviations from linearity: North Atlantic Oscillation imprint in temperature</vt:lpstr>
      <vt:lpstr>Summary </vt:lpstr>
      <vt:lpstr>Thank you for your attention</vt:lpstr>
      <vt:lpstr>Related sources: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JiMi</dc:creator>
  <cp:lastModifiedBy>JiMi</cp:lastModifiedBy>
  <cp:revision>847</cp:revision>
  <cp:lastPrinted>2017-02-07T23:04:57Z</cp:lastPrinted>
  <dcterms:created xsi:type="dcterms:W3CDTF">2012-05-28T21:23:41Z</dcterms:created>
  <dcterms:modified xsi:type="dcterms:W3CDTF">2017-02-08T05:05:41Z</dcterms:modified>
</cp:coreProperties>
</file>